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Hanken Grotesk"/>
      <p:regular r:id="rId23"/>
      <p:bold r:id="rId24"/>
      <p:italic r:id="rId25"/>
      <p:boldItalic r:id="rId26"/>
    </p:embeddedFont>
    <p:embeddedFont>
      <p:font typeface="Roboto"/>
      <p:regular r:id="rId27"/>
      <p:bold r:id="rId28"/>
      <p:italic r:id="rId29"/>
      <p:boldItalic r:id="rId30"/>
    </p:embeddedFont>
    <p:embeddedFont>
      <p:font typeface="Barlow Medium"/>
      <p:regular r:id="rId31"/>
      <p:bold r:id="rId32"/>
      <p:italic r:id="rId33"/>
      <p:boldItalic r:id="rId34"/>
    </p:embeddedFont>
    <p:embeddedFont>
      <p:font typeface="Helvetica Neue"/>
      <p:regular r:id="rId35"/>
      <p:bold r:id="rId36"/>
      <p:italic r:id="rId37"/>
      <p:boldItalic r:id="rId38"/>
    </p:embeddedFont>
    <p:embeddedFont>
      <p:font typeface="Helvetica Neue Light"/>
      <p:regular r:id="rId39"/>
      <p:bold r:id="rId40"/>
      <p:italic r:id="rId41"/>
      <p:boldItalic r:id="rId42"/>
    </p:embeddedFont>
    <p:embeddedFont>
      <p:font typeface="Barlow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3F9EC0-1418-4363-82B7-EE28EEC8E8EE}">
  <a:tblStyle styleId="{703F9EC0-1418-4363-82B7-EE28EEC8E8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bold.fntdata"/><Relationship Id="rId20" Type="http://schemas.openxmlformats.org/officeDocument/2006/relationships/slide" Target="slides/slide14.xml"/><Relationship Id="rId42" Type="http://schemas.openxmlformats.org/officeDocument/2006/relationships/font" Target="fonts/HelveticaNeueLight-boldItalic.fntdata"/><Relationship Id="rId41" Type="http://schemas.openxmlformats.org/officeDocument/2006/relationships/font" Target="fonts/HelveticaNeueLight-italic.fntdata"/><Relationship Id="rId22" Type="http://schemas.openxmlformats.org/officeDocument/2006/relationships/slide" Target="slides/slide16.xml"/><Relationship Id="rId44" Type="http://schemas.openxmlformats.org/officeDocument/2006/relationships/font" Target="fonts/BarlowLight-bold.fntdata"/><Relationship Id="rId21" Type="http://schemas.openxmlformats.org/officeDocument/2006/relationships/slide" Target="slides/slide15.xml"/><Relationship Id="rId43" Type="http://schemas.openxmlformats.org/officeDocument/2006/relationships/font" Target="fonts/BarlowLight-regular.fntdata"/><Relationship Id="rId24" Type="http://schemas.openxmlformats.org/officeDocument/2006/relationships/font" Target="fonts/HankenGrotesk-bold.fntdata"/><Relationship Id="rId46" Type="http://schemas.openxmlformats.org/officeDocument/2006/relationships/font" Target="fonts/BarlowLight-boldItalic.fntdata"/><Relationship Id="rId23" Type="http://schemas.openxmlformats.org/officeDocument/2006/relationships/font" Target="fonts/HankenGrotesk-regular.fntdata"/><Relationship Id="rId45" Type="http://schemas.openxmlformats.org/officeDocument/2006/relationships/font" Target="fonts/Barlow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ankenGrotesk-boldItalic.fntdata"/><Relationship Id="rId25" Type="http://schemas.openxmlformats.org/officeDocument/2006/relationships/font" Target="fonts/HankenGrotesk-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Medium-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BarlowMedium-italic.fntdata"/><Relationship Id="rId10" Type="http://schemas.openxmlformats.org/officeDocument/2006/relationships/slide" Target="slides/slide4.xml"/><Relationship Id="rId32" Type="http://schemas.openxmlformats.org/officeDocument/2006/relationships/font" Target="fonts/BarlowMedium-bold.fntdata"/><Relationship Id="rId13" Type="http://schemas.openxmlformats.org/officeDocument/2006/relationships/slide" Target="slides/slide7.xml"/><Relationship Id="rId35" Type="http://schemas.openxmlformats.org/officeDocument/2006/relationships/font" Target="fonts/HelveticaNeue-regular.fntdata"/><Relationship Id="rId12" Type="http://schemas.openxmlformats.org/officeDocument/2006/relationships/slide" Target="slides/slide6.xml"/><Relationship Id="rId34" Type="http://schemas.openxmlformats.org/officeDocument/2006/relationships/font" Target="fonts/BarlowMedium-boldItalic.fntdata"/><Relationship Id="rId15" Type="http://schemas.openxmlformats.org/officeDocument/2006/relationships/slide" Target="slides/slide9.xml"/><Relationship Id="rId37" Type="http://schemas.openxmlformats.org/officeDocument/2006/relationships/font" Target="fonts/HelveticaNeue-italic.fntdata"/><Relationship Id="rId14" Type="http://schemas.openxmlformats.org/officeDocument/2006/relationships/slide" Target="slides/slide8.xml"/><Relationship Id="rId36" Type="http://schemas.openxmlformats.org/officeDocument/2006/relationships/font" Target="fonts/HelveticaNeue-bold.fntdata"/><Relationship Id="rId17" Type="http://schemas.openxmlformats.org/officeDocument/2006/relationships/slide" Target="slides/slide11.xml"/><Relationship Id="rId39" Type="http://schemas.openxmlformats.org/officeDocument/2006/relationships/font" Target="fonts/HelveticaNeueLight-regular.fntdata"/><Relationship Id="rId16" Type="http://schemas.openxmlformats.org/officeDocument/2006/relationships/slide" Target="slides/slide10.xml"/><Relationship Id="rId38" Type="http://schemas.openxmlformats.org/officeDocument/2006/relationships/font" Target="fonts/HelveticaNeue-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7b859a2b1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7b859a2b1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9d4119e2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9d4119e2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941ee78bad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941ee78bad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a221ea885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a221ea885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941ee78bad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941ee78bad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941ee78bad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941ee78bad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941ee78ba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941ee78ba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941ee78bad_3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941ee78bad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941ee78b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941ee78b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a790cee29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a790cee2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41ee78bad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941ee78bad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98b3c9b3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98b3c9b3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9891646126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9891646126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a6d04d95c9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a6d04d95c9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a790cee29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a790cee29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941ee78ba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941ee78ba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SECTION_HEADER_1">
    <p:spTree>
      <p:nvGrpSpPr>
        <p:cNvPr id="50" name="Shape 50"/>
        <p:cNvGrpSpPr/>
        <p:nvPr/>
      </p:nvGrpSpPr>
      <p:grpSpPr>
        <a:xfrm>
          <a:off x="0" y="0"/>
          <a:ext cx="0" cy="0"/>
          <a:chOff x="0" y="0"/>
          <a:chExt cx="0" cy="0"/>
        </a:xfrm>
      </p:grpSpPr>
      <p:sp>
        <p:nvSpPr>
          <p:cNvPr id="51" name="Google Shape;51;p13"/>
          <p:cNvSpPr txBox="1"/>
          <p:nvPr>
            <p:ph type="title"/>
          </p:nvPr>
        </p:nvSpPr>
        <p:spPr>
          <a:xfrm>
            <a:off x="632850" y="1124700"/>
            <a:ext cx="7878300" cy="1741500"/>
          </a:xfrm>
          <a:prstGeom prst="rect">
            <a:avLst/>
          </a:prstGeom>
        </p:spPr>
        <p:txBody>
          <a:bodyPr anchorCtr="0" anchor="t" bIns="91425" lIns="91425" spcFirstLastPara="1" rIns="91425" wrap="square" tIns="91425">
            <a:normAutofit/>
          </a:bodyPr>
          <a:lstStyle>
            <a:lvl1pPr lvl="0" algn="ctr">
              <a:spcBef>
                <a:spcPts val="0"/>
              </a:spcBef>
              <a:spcAft>
                <a:spcPts val="0"/>
              </a:spcAft>
              <a:buClr>
                <a:schemeClr val="dk1"/>
              </a:buClr>
              <a:buSzPts val="5400"/>
              <a:buFont typeface="Hepta Slab"/>
              <a:buNone/>
              <a:defRPr sz="5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4064100" y="4335200"/>
            <a:ext cx="1015800" cy="266100"/>
          </a:xfrm>
          <a:prstGeom prst="rect">
            <a:avLst/>
          </a:prstGeom>
          <a:ln cap="flat" cmpd="sng" w="9525">
            <a:solidFill>
              <a:schemeClr val="dk1"/>
            </a:solidFill>
            <a:prstDash val="solid"/>
            <a:round/>
            <a:headEnd len="sm" w="sm" type="none"/>
            <a:tailEnd len="sm" w="sm" type="none"/>
          </a:ln>
        </p:spPr>
        <p:txBody>
          <a:bodyPr anchorCtr="0" anchor="ctr" bIns="0" lIns="0" spcFirstLastPara="1" rIns="0" wrap="square" tIns="0">
            <a:normAutofit/>
          </a:bodyPr>
          <a:lstStyle>
            <a:lvl1pPr indent="-298450" lvl="0" marL="457200">
              <a:spcBef>
                <a:spcPts val="0"/>
              </a:spcBef>
              <a:spcAft>
                <a:spcPts val="0"/>
              </a:spcAft>
              <a:buSzPts val="1100"/>
              <a:buFont typeface="Barlow Medium"/>
              <a:buChar char="●"/>
              <a:defRPr sz="1100">
                <a:latin typeface="Barlow Medium"/>
                <a:ea typeface="Barlow Medium"/>
                <a:cs typeface="Barlow Medium"/>
                <a:sym typeface="Barlow Medium"/>
              </a:defRPr>
            </a:lvl1pPr>
            <a:lvl2pPr indent="-298450" lvl="1" marL="914400">
              <a:spcBef>
                <a:spcPts val="0"/>
              </a:spcBef>
              <a:spcAft>
                <a:spcPts val="0"/>
              </a:spcAft>
              <a:buSzPts val="1100"/>
              <a:buFont typeface="Barlow Medium"/>
              <a:buChar char="○"/>
              <a:defRPr sz="1100">
                <a:latin typeface="Barlow Medium"/>
                <a:ea typeface="Barlow Medium"/>
                <a:cs typeface="Barlow Medium"/>
                <a:sym typeface="Barlow Medium"/>
              </a:defRPr>
            </a:lvl2pPr>
            <a:lvl3pPr indent="-298450" lvl="2" marL="1371600">
              <a:spcBef>
                <a:spcPts val="0"/>
              </a:spcBef>
              <a:spcAft>
                <a:spcPts val="0"/>
              </a:spcAft>
              <a:buSzPts val="1100"/>
              <a:buFont typeface="Barlow Medium"/>
              <a:buChar char="■"/>
              <a:defRPr sz="1100">
                <a:latin typeface="Barlow Medium"/>
                <a:ea typeface="Barlow Medium"/>
                <a:cs typeface="Barlow Medium"/>
                <a:sym typeface="Barlow Medium"/>
              </a:defRPr>
            </a:lvl3pPr>
            <a:lvl4pPr indent="-298450" lvl="3" marL="1828800">
              <a:spcBef>
                <a:spcPts val="0"/>
              </a:spcBef>
              <a:spcAft>
                <a:spcPts val="0"/>
              </a:spcAft>
              <a:buSzPts val="1100"/>
              <a:buFont typeface="Barlow Medium"/>
              <a:buChar char="●"/>
              <a:defRPr sz="1100">
                <a:latin typeface="Barlow Medium"/>
                <a:ea typeface="Barlow Medium"/>
                <a:cs typeface="Barlow Medium"/>
                <a:sym typeface="Barlow Medium"/>
              </a:defRPr>
            </a:lvl4pPr>
            <a:lvl5pPr indent="-317500" lvl="4" marL="2286000">
              <a:spcBef>
                <a:spcPts val="0"/>
              </a:spcBef>
              <a:spcAft>
                <a:spcPts val="0"/>
              </a:spcAft>
              <a:buSzPts val="1400"/>
              <a:buFont typeface="Barlow Medium"/>
              <a:buChar char="○"/>
              <a:defRPr>
                <a:latin typeface="Barlow Medium"/>
                <a:ea typeface="Barlow Medium"/>
                <a:cs typeface="Barlow Medium"/>
                <a:sym typeface="Barlow Medium"/>
              </a:defRPr>
            </a:lvl5pPr>
            <a:lvl6pPr indent="-298450" lvl="5" marL="2743200">
              <a:spcBef>
                <a:spcPts val="0"/>
              </a:spcBef>
              <a:spcAft>
                <a:spcPts val="0"/>
              </a:spcAft>
              <a:buSzPts val="1100"/>
              <a:buFont typeface="Barlow Medium"/>
              <a:buChar char="■"/>
              <a:defRPr sz="1100">
                <a:latin typeface="Barlow Medium"/>
                <a:ea typeface="Barlow Medium"/>
                <a:cs typeface="Barlow Medium"/>
                <a:sym typeface="Barlow Medium"/>
              </a:defRPr>
            </a:lvl6pPr>
            <a:lvl7pPr indent="-298450" lvl="6" marL="3200400">
              <a:spcBef>
                <a:spcPts val="0"/>
              </a:spcBef>
              <a:spcAft>
                <a:spcPts val="0"/>
              </a:spcAft>
              <a:buSzPts val="1100"/>
              <a:buFont typeface="Barlow Medium"/>
              <a:buChar char="●"/>
              <a:defRPr sz="1100">
                <a:latin typeface="Barlow Medium"/>
                <a:ea typeface="Barlow Medium"/>
                <a:cs typeface="Barlow Medium"/>
                <a:sym typeface="Barlow Medium"/>
              </a:defRPr>
            </a:lvl7pPr>
            <a:lvl8pPr indent="-298450" lvl="7" marL="3657600">
              <a:spcBef>
                <a:spcPts val="0"/>
              </a:spcBef>
              <a:spcAft>
                <a:spcPts val="0"/>
              </a:spcAft>
              <a:buSzPts val="1100"/>
              <a:buFont typeface="Barlow Medium"/>
              <a:buChar char="○"/>
              <a:defRPr sz="1100">
                <a:latin typeface="Barlow Medium"/>
                <a:ea typeface="Barlow Medium"/>
                <a:cs typeface="Barlow Medium"/>
                <a:sym typeface="Barlow Medium"/>
              </a:defRPr>
            </a:lvl8pPr>
            <a:lvl9pPr indent="-298450" lvl="8" marL="4114800">
              <a:spcBef>
                <a:spcPts val="0"/>
              </a:spcBef>
              <a:spcAft>
                <a:spcPts val="0"/>
              </a:spcAft>
              <a:buSzPts val="1100"/>
              <a:buFont typeface="Barlow Medium"/>
              <a:buChar char="■"/>
              <a:defRPr sz="1100">
                <a:latin typeface="Barlow Medium"/>
                <a:ea typeface="Barlow Medium"/>
                <a:cs typeface="Barlow Medium"/>
                <a:sym typeface="Barlow Medium"/>
              </a:defRPr>
            </a:lvl9pPr>
          </a:lstStyle>
          <a:p/>
        </p:txBody>
      </p:sp>
      <p:sp>
        <p:nvSpPr>
          <p:cNvPr id="53" name="Google Shape;53;p13"/>
          <p:cNvSpPr txBox="1"/>
          <p:nvPr>
            <p:ph idx="2" type="subTitle"/>
          </p:nvPr>
        </p:nvSpPr>
        <p:spPr>
          <a:xfrm>
            <a:off x="2857500" y="2902000"/>
            <a:ext cx="3765600" cy="934800"/>
          </a:xfrm>
          <a:prstGeom prst="rect">
            <a:avLst/>
          </a:prstGeom>
        </p:spPr>
        <p:txBody>
          <a:bodyPr anchorCtr="0" anchor="t" bIns="91425" lIns="91425" spcFirstLastPara="1" rIns="91425" wrap="square" tIns="91425">
            <a:normAutofit/>
          </a:bodyPr>
          <a:lstStyle>
            <a:lvl1pPr lvl="0" algn="ctr">
              <a:spcBef>
                <a:spcPts val="0"/>
              </a:spcBef>
              <a:spcAft>
                <a:spcPts val="0"/>
              </a:spcAft>
              <a:buClr>
                <a:schemeClr val="dk2"/>
              </a:buClr>
              <a:buSzPts val="2600"/>
              <a:buNone/>
              <a:defRPr sz="2600">
                <a:solidFill>
                  <a:schemeClr val="dk2"/>
                </a:solidFill>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p:txBody>
      </p:sp>
      <p:sp>
        <p:nvSpPr>
          <p:cNvPr id="54" name="Google Shape;54;p13"/>
          <p:cNvSpPr txBox="1"/>
          <p:nvPr>
            <p:ph idx="12" type="sldNum"/>
          </p:nvPr>
        </p:nvSpPr>
        <p:spPr>
          <a:xfrm>
            <a:off x="8556784" y="4749851"/>
            <a:ext cx="548700" cy="393600"/>
          </a:xfrm>
          <a:prstGeom prst="rect">
            <a:avLst/>
          </a:prstGeom>
        </p:spPr>
        <p:txBody>
          <a:bodyPr anchorCtr="0" anchor="ctr" bIns="91425" lIns="91425" spcFirstLastPara="1" rIns="91425" wrap="square" tIns="91425">
            <a:norm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17.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nvSpPr>
        <p:spPr>
          <a:xfrm>
            <a:off x="5781575" y="195950"/>
            <a:ext cx="3045600" cy="488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solidFill>
                  <a:schemeClr val="lt1"/>
                </a:solidFill>
                <a:latin typeface="Hanken Grotesk"/>
                <a:ea typeface="Hanken Grotesk"/>
                <a:cs typeface="Hanken Grotesk"/>
                <a:sym typeface="Hanken Grotesk"/>
              </a:rPr>
              <a:t>February 2026</a:t>
            </a:r>
            <a:endParaRPr b="1" sz="1300">
              <a:solidFill>
                <a:schemeClr val="lt1"/>
              </a:solidFill>
              <a:latin typeface="Hanken Grotesk"/>
              <a:ea typeface="Hanken Grotesk"/>
              <a:cs typeface="Hanken Grotesk"/>
              <a:sym typeface="Hanken Grotesk"/>
            </a:endParaRPr>
          </a:p>
        </p:txBody>
      </p:sp>
      <p:pic>
        <p:nvPicPr>
          <p:cNvPr id="60" name="Google Shape;60;p14" title="PurePlay-Primary-2color-Mint.png"/>
          <p:cNvPicPr preferRelativeResize="0"/>
          <p:nvPr/>
        </p:nvPicPr>
        <p:blipFill>
          <a:blip r:embed="rId4">
            <a:alphaModFix/>
          </a:blip>
          <a:stretch>
            <a:fillRect/>
          </a:stretch>
        </p:blipFill>
        <p:spPr>
          <a:xfrm>
            <a:off x="203275" y="317350"/>
            <a:ext cx="4263798" cy="664200"/>
          </a:xfrm>
          <a:prstGeom prst="rect">
            <a:avLst/>
          </a:prstGeom>
          <a:noFill/>
          <a:ln>
            <a:noFill/>
          </a:ln>
        </p:spPr>
      </p:pic>
      <p:sp>
        <p:nvSpPr>
          <p:cNvPr id="61" name="Google Shape;61;p14"/>
          <p:cNvSpPr txBox="1"/>
          <p:nvPr/>
        </p:nvSpPr>
        <p:spPr>
          <a:xfrm>
            <a:off x="238125" y="886425"/>
            <a:ext cx="7557600" cy="7158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b="1" lang="en" sz="6100">
                <a:solidFill>
                  <a:schemeClr val="lt1"/>
                </a:solidFill>
                <a:latin typeface="Helvetica Neue"/>
                <a:ea typeface="Helvetica Neue"/>
                <a:cs typeface="Helvetica Neue"/>
                <a:sym typeface="Helvetica Neue"/>
              </a:rPr>
              <a:t>PULSE PLAYBOOK</a:t>
            </a:r>
            <a:endParaRPr b="1" sz="6100">
              <a:solidFill>
                <a:schemeClr val="lt1"/>
              </a:solidFill>
              <a:latin typeface="Helvetica Neue"/>
              <a:ea typeface="Helvetica Neue"/>
              <a:cs typeface="Helvetica Neue"/>
              <a:sym typeface="Helvetica Neue"/>
            </a:endParaRPr>
          </a:p>
        </p:txBody>
      </p:sp>
      <p:sp>
        <p:nvSpPr>
          <p:cNvPr id="62" name="Google Shape;62;p14"/>
          <p:cNvSpPr txBox="1"/>
          <p:nvPr/>
        </p:nvSpPr>
        <p:spPr>
          <a:xfrm>
            <a:off x="3328775" y="4257400"/>
            <a:ext cx="5498400" cy="488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300">
                <a:solidFill>
                  <a:schemeClr val="lt1"/>
                </a:solidFill>
                <a:latin typeface="Hanken Grotesk"/>
                <a:ea typeface="Hanken Grotesk"/>
                <a:cs typeface="Hanken Grotesk"/>
                <a:sym typeface="Hanken Grotesk"/>
              </a:rPr>
              <a:t>Q2 2026 PROPOSAL</a:t>
            </a:r>
            <a:endParaRPr b="1" sz="1300">
              <a:solidFill>
                <a:schemeClr val="lt1"/>
              </a:solidFill>
              <a:latin typeface="Hanken Grotesk"/>
              <a:ea typeface="Hanken Grotesk"/>
              <a:cs typeface="Hanken Grotesk"/>
              <a:sym typeface="Hanken Grotesk"/>
            </a:endParaRPr>
          </a:p>
        </p:txBody>
      </p:sp>
      <p:pic>
        <p:nvPicPr>
          <p:cNvPr id="63" name="Google Shape;63;p14" title="LensCrafters-Emblem.png"/>
          <p:cNvPicPr preferRelativeResize="0"/>
          <p:nvPr/>
        </p:nvPicPr>
        <p:blipFill rotWithShape="1">
          <a:blip r:embed="rId5">
            <a:alphaModFix/>
          </a:blip>
          <a:srcRect b="33029" l="0" r="0" t="31801"/>
          <a:stretch/>
        </p:blipFill>
        <p:spPr>
          <a:xfrm>
            <a:off x="2968649" y="3173500"/>
            <a:ext cx="5858524" cy="1159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 name="Shape 155"/>
        <p:cNvGrpSpPr/>
        <p:nvPr/>
      </p:nvGrpSpPr>
      <p:grpSpPr>
        <a:xfrm>
          <a:off x="0" y="0"/>
          <a:ext cx="0" cy="0"/>
          <a:chOff x="0" y="0"/>
          <a:chExt cx="0" cy="0"/>
        </a:xfrm>
      </p:grpSpPr>
      <p:sp>
        <p:nvSpPr>
          <p:cNvPr id="156" name="Google Shape;156;p23"/>
          <p:cNvSpPr/>
          <p:nvPr/>
        </p:nvSpPr>
        <p:spPr>
          <a:xfrm>
            <a:off x="325875" y="692600"/>
            <a:ext cx="8536500" cy="2103300"/>
          </a:xfrm>
          <a:prstGeom prst="roundRect">
            <a:avLst>
              <a:gd fmla="val 1112" name="adj"/>
            </a:avLst>
          </a:prstGeom>
          <a:solidFill>
            <a:srgbClr val="434343">
              <a:alpha val="2766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157" name="Google Shape;157;p23"/>
          <p:cNvGraphicFramePr/>
          <p:nvPr/>
        </p:nvGraphicFramePr>
        <p:xfrm>
          <a:off x="6390775" y="638127"/>
          <a:ext cx="3000000" cy="3000000"/>
        </p:xfrm>
        <a:graphic>
          <a:graphicData uri="http://schemas.openxmlformats.org/drawingml/2006/table">
            <a:tbl>
              <a:tblPr>
                <a:noFill/>
                <a:tableStyleId>{703F9EC0-1418-4363-82B7-EE28EEC8E8EE}</a:tableStyleId>
              </a:tblPr>
              <a:tblGrid>
                <a:gridCol w="768000"/>
                <a:gridCol w="1598700"/>
              </a:tblGrid>
              <a:tr h="378675">
                <a:tc gridSpan="2">
                  <a:txBody>
                    <a:bodyPr/>
                    <a:lstStyle/>
                    <a:p>
                      <a:pPr indent="0" lvl="0" marL="0" rtl="0" algn="l">
                        <a:lnSpc>
                          <a:spcPct val="125000"/>
                        </a:lnSpc>
                        <a:spcBef>
                          <a:spcPts val="0"/>
                        </a:spcBef>
                        <a:spcAft>
                          <a:spcPts val="0"/>
                        </a:spcAft>
                        <a:buNone/>
                      </a:pPr>
                      <a:r>
                        <a:rPr b="1" lang="en" sz="1200">
                          <a:solidFill>
                            <a:schemeClr val="lt1"/>
                          </a:solidFill>
                          <a:latin typeface="Helvetica Neue"/>
                          <a:ea typeface="Helvetica Neue"/>
                          <a:cs typeface="Helvetica Neue"/>
                          <a:sym typeface="Helvetica Neue"/>
                        </a:rPr>
                        <a:t>Campaign Details</a:t>
                      </a:r>
                      <a:endParaRPr b="1" sz="1200">
                        <a:solidFill>
                          <a:schemeClr val="lt1"/>
                        </a:solidFill>
                        <a:latin typeface="Helvetica Neue"/>
                        <a:ea typeface="Helvetica Neue"/>
                        <a:cs typeface="Helvetica Neue"/>
                        <a:sym typeface="Helvetica Neue"/>
                      </a:endParaRPr>
                    </a:p>
                  </a:txBody>
                  <a:tcPr marT="0" marB="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r h="318975">
                <a:tc>
                  <a:txBody>
                    <a:bodyPr/>
                    <a:lstStyle/>
                    <a:p>
                      <a:pPr indent="0" lvl="0" marL="0" rtl="0" algn="l">
                        <a:lnSpc>
                          <a:spcPct val="125000"/>
                        </a:lnSpc>
                        <a:spcBef>
                          <a:spcPts val="0"/>
                        </a:spcBef>
                        <a:spcAft>
                          <a:spcPts val="0"/>
                        </a:spcAft>
                        <a:buClr>
                          <a:schemeClr val="dk1"/>
                        </a:buClr>
                        <a:buSzPts val="1100"/>
                        <a:buFont typeface="Arial"/>
                        <a:buNone/>
                      </a:pPr>
                      <a:r>
                        <a:rPr lang="en" sz="800">
                          <a:solidFill>
                            <a:schemeClr val="lt1"/>
                          </a:solidFill>
                          <a:latin typeface="Helvetica Neue Light"/>
                          <a:ea typeface="Helvetica Neue Light"/>
                          <a:cs typeface="Helvetica Neue Light"/>
                          <a:sym typeface="Helvetica Neue Light"/>
                        </a:rPr>
                        <a:t>Flight</a:t>
                      </a:r>
                      <a:endParaRPr>
                        <a:solidFill>
                          <a:schemeClr val="lt1"/>
                        </a:solidFill>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25000"/>
                        </a:lnSpc>
                        <a:spcBef>
                          <a:spcPts val="0"/>
                        </a:spcBef>
                        <a:spcAft>
                          <a:spcPts val="500"/>
                        </a:spcAft>
                        <a:buNone/>
                      </a:pPr>
                      <a:r>
                        <a:rPr lang="en" sz="800">
                          <a:solidFill>
                            <a:schemeClr val="lt1"/>
                          </a:solidFill>
                          <a:latin typeface="Helvetica Neue"/>
                          <a:ea typeface="Helvetica Neue"/>
                          <a:cs typeface="Helvetica Neue"/>
                          <a:sym typeface="Helvetica Neue"/>
                        </a:rPr>
                        <a:t>April 5th-July 5th, 2026</a:t>
                      </a:r>
                      <a:endParaRPr>
                        <a:solidFill>
                          <a:schemeClr val="lt1"/>
                        </a:solidFill>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74325">
                <a:tc>
                  <a:txBody>
                    <a:bodyPr/>
                    <a:lstStyle/>
                    <a:p>
                      <a:pPr indent="0" lvl="0" marL="0" rtl="0" algn="l">
                        <a:lnSpc>
                          <a:spcPct val="125000"/>
                        </a:lnSpc>
                        <a:spcBef>
                          <a:spcPts val="0"/>
                        </a:spcBef>
                        <a:spcAft>
                          <a:spcPts val="0"/>
                        </a:spcAft>
                        <a:buNone/>
                      </a:pPr>
                      <a:r>
                        <a:rPr lang="en" sz="800">
                          <a:solidFill>
                            <a:schemeClr val="lt1"/>
                          </a:solidFill>
                          <a:latin typeface="Helvetica Neue Light"/>
                          <a:ea typeface="Helvetica Neue Light"/>
                          <a:cs typeface="Helvetica Neue Light"/>
                          <a:sym typeface="Helvetica Neue Light"/>
                        </a:rPr>
                        <a:t>Screens</a:t>
                      </a:r>
                      <a:endParaRPr sz="800">
                        <a:solidFill>
                          <a:schemeClr val="lt1"/>
                        </a:solidFill>
                        <a:latin typeface="Helvetica Neue Light"/>
                        <a:ea typeface="Helvetica Neue Light"/>
                        <a:cs typeface="Helvetica Neue Light"/>
                        <a:sym typeface="Helvetica Neue Light"/>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25000"/>
                        </a:lnSpc>
                        <a:spcBef>
                          <a:spcPts val="0"/>
                        </a:spcBef>
                        <a:spcAft>
                          <a:spcPts val="0"/>
                        </a:spcAft>
                        <a:buNone/>
                      </a:pPr>
                      <a:r>
                        <a:rPr lang="en" sz="800">
                          <a:solidFill>
                            <a:schemeClr val="lt1"/>
                          </a:solidFill>
                          <a:latin typeface="Helvetica Neue"/>
                          <a:ea typeface="Helvetica Neue"/>
                          <a:cs typeface="Helvetica Neue"/>
                          <a:sym typeface="Helvetica Neue"/>
                        </a:rPr>
                        <a:t>CTV Only</a:t>
                      </a:r>
                      <a:endParaRPr sz="800">
                        <a:solidFill>
                          <a:schemeClr val="lt1"/>
                        </a:solidFill>
                        <a:latin typeface="Helvetica Neue"/>
                        <a:ea typeface="Helvetica Neue"/>
                        <a:cs typeface="Helvetica Neue"/>
                        <a:sym typeface="Helvetica Neue"/>
                      </a:endParaRPr>
                    </a:p>
                    <a:p>
                      <a:pPr indent="0" lvl="0" marL="0" rtl="0" algn="l">
                        <a:lnSpc>
                          <a:spcPct val="125000"/>
                        </a:lnSpc>
                        <a:spcBef>
                          <a:spcPts val="500"/>
                        </a:spcBef>
                        <a:spcAft>
                          <a:spcPts val="500"/>
                        </a:spcAft>
                        <a:buNone/>
                      </a:pPr>
                      <a:r>
                        <a:rPr lang="en" sz="800">
                          <a:solidFill>
                            <a:schemeClr val="lt1"/>
                          </a:solidFill>
                          <a:latin typeface="Helvetica Neue"/>
                          <a:ea typeface="Helvetica Neue"/>
                          <a:cs typeface="Helvetica Neue"/>
                          <a:sym typeface="Helvetica Neue"/>
                        </a:rPr>
                        <a:t>CTV + OLV</a:t>
                      </a:r>
                      <a:endParaRPr sz="800">
                        <a:solidFill>
                          <a:schemeClr val="lt1"/>
                        </a:solidFill>
                        <a:latin typeface="Helvetica Neue"/>
                        <a:ea typeface="Helvetica Neue"/>
                        <a:cs typeface="Helvetica Neue"/>
                        <a:sym typeface="Helvetica Neue"/>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25">
                <a:tc>
                  <a:txBody>
                    <a:bodyPr/>
                    <a:lstStyle/>
                    <a:p>
                      <a:pPr indent="0" lvl="0" marL="0" rtl="0" algn="l">
                        <a:lnSpc>
                          <a:spcPct val="125000"/>
                        </a:lnSpc>
                        <a:spcBef>
                          <a:spcPts val="0"/>
                        </a:spcBef>
                        <a:spcAft>
                          <a:spcPts val="0"/>
                        </a:spcAft>
                        <a:buNone/>
                      </a:pPr>
                      <a:r>
                        <a:rPr lang="en" sz="800">
                          <a:solidFill>
                            <a:schemeClr val="lt1"/>
                          </a:solidFill>
                          <a:latin typeface="Helvetica Neue Light"/>
                          <a:ea typeface="Helvetica Neue Light"/>
                          <a:cs typeface="Helvetica Neue Light"/>
                          <a:sym typeface="Helvetica Neue Light"/>
                        </a:rPr>
                        <a:t>Primary </a:t>
                      </a:r>
                      <a:r>
                        <a:rPr lang="en" sz="800">
                          <a:solidFill>
                            <a:schemeClr val="lt1"/>
                          </a:solidFill>
                          <a:latin typeface="Helvetica Neue Light"/>
                          <a:ea typeface="Helvetica Neue Light"/>
                          <a:cs typeface="Helvetica Neue Light"/>
                          <a:sym typeface="Helvetica Neue Light"/>
                        </a:rPr>
                        <a:t>KPI</a:t>
                      </a:r>
                      <a:endParaRPr sz="80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None/>
                      </a:pPr>
                      <a:r>
                        <a:rPr lang="en" sz="800">
                          <a:solidFill>
                            <a:schemeClr val="lt1"/>
                          </a:solidFill>
                          <a:latin typeface="Helvetica Neue Light"/>
                          <a:ea typeface="Helvetica Neue Light"/>
                          <a:cs typeface="Helvetica Neue Light"/>
                          <a:sym typeface="Helvetica Neue Light"/>
                        </a:rPr>
                        <a:t>Secondary</a:t>
                      </a:r>
                      <a:r>
                        <a:rPr lang="en" sz="800">
                          <a:solidFill>
                            <a:schemeClr val="lt1"/>
                          </a:solidFill>
                          <a:latin typeface="Helvetica Neue Light"/>
                          <a:ea typeface="Helvetica Neue Light"/>
                          <a:cs typeface="Helvetica Neue Light"/>
                          <a:sym typeface="Helvetica Neue Light"/>
                        </a:rPr>
                        <a:t> KPI</a:t>
                      </a:r>
                      <a:endParaRPr sz="800">
                        <a:solidFill>
                          <a:schemeClr val="lt1"/>
                        </a:solidFill>
                        <a:latin typeface="Helvetica Neue Light"/>
                        <a:ea typeface="Helvetica Neue Light"/>
                        <a:cs typeface="Helvetica Neue Light"/>
                        <a:sym typeface="Helvetica Neue Light"/>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25000"/>
                        </a:lnSpc>
                        <a:spcBef>
                          <a:spcPts val="0"/>
                        </a:spcBef>
                        <a:spcAft>
                          <a:spcPts val="0"/>
                        </a:spcAft>
                        <a:buClr>
                          <a:schemeClr val="dk1"/>
                        </a:buClr>
                        <a:buSzPts val="1100"/>
                        <a:buFont typeface="Arial"/>
                        <a:buNone/>
                      </a:pPr>
                      <a:r>
                        <a:rPr lang="en" sz="800">
                          <a:solidFill>
                            <a:schemeClr val="lt1"/>
                          </a:solidFill>
                          <a:latin typeface="Helvetica Neue"/>
                          <a:ea typeface="Helvetica Neue"/>
                          <a:cs typeface="Helvetica Neue"/>
                          <a:sym typeface="Helvetica Neue"/>
                        </a:rPr>
                        <a:t>Cost Per Store Visit</a:t>
                      </a:r>
                      <a:endParaRPr sz="800">
                        <a:solidFill>
                          <a:schemeClr val="lt1"/>
                        </a:solidFill>
                        <a:latin typeface="Helvetica Neue"/>
                        <a:ea typeface="Helvetica Neue"/>
                        <a:cs typeface="Helvetica Neue"/>
                        <a:sym typeface="Helvetica Neue"/>
                      </a:endParaRPr>
                    </a:p>
                    <a:p>
                      <a:pPr indent="0" lvl="0" marL="0" rtl="0" algn="l">
                        <a:lnSpc>
                          <a:spcPct val="125000"/>
                        </a:lnSpc>
                        <a:spcBef>
                          <a:spcPts val="500"/>
                        </a:spcBef>
                        <a:spcAft>
                          <a:spcPts val="500"/>
                        </a:spcAft>
                        <a:buClr>
                          <a:schemeClr val="dk1"/>
                        </a:buClr>
                        <a:buSzPts val="1100"/>
                        <a:buFont typeface="Arial"/>
                        <a:buNone/>
                      </a:pPr>
                      <a:r>
                        <a:rPr lang="en" sz="800">
                          <a:solidFill>
                            <a:schemeClr val="lt1"/>
                          </a:solidFill>
                          <a:latin typeface="Helvetica Neue"/>
                          <a:ea typeface="Helvetica Neue"/>
                          <a:cs typeface="Helvetica Neue"/>
                          <a:sym typeface="Helvetica Neue"/>
                        </a:rPr>
                        <a:t>OEEs</a:t>
                      </a:r>
                      <a:endParaRPr sz="800">
                        <a:solidFill>
                          <a:schemeClr val="lt1"/>
                        </a:solidFill>
                        <a:latin typeface="Helvetica Neue"/>
                        <a:ea typeface="Helvetica Neue"/>
                        <a:cs typeface="Helvetica Neue"/>
                        <a:sym typeface="Helvetica Neue"/>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21725">
                <a:tc>
                  <a:txBody>
                    <a:bodyPr/>
                    <a:lstStyle/>
                    <a:p>
                      <a:pPr indent="0" lvl="0" marL="0" rtl="0" algn="l">
                        <a:lnSpc>
                          <a:spcPct val="125000"/>
                        </a:lnSpc>
                        <a:spcBef>
                          <a:spcPts val="0"/>
                        </a:spcBef>
                        <a:spcAft>
                          <a:spcPts val="0"/>
                        </a:spcAft>
                        <a:buNone/>
                      </a:pPr>
                      <a:r>
                        <a:rPr lang="en" sz="800">
                          <a:solidFill>
                            <a:schemeClr val="lt1"/>
                          </a:solidFill>
                          <a:latin typeface="Helvetica Neue Light"/>
                          <a:ea typeface="Helvetica Neue Light"/>
                          <a:cs typeface="Helvetica Neue Light"/>
                          <a:sym typeface="Helvetica Neue Light"/>
                        </a:rPr>
                        <a:t>Geo</a:t>
                      </a:r>
                      <a:endParaRPr sz="800">
                        <a:solidFill>
                          <a:schemeClr val="lt1"/>
                        </a:solidFill>
                        <a:latin typeface="Helvetica Neue Light"/>
                        <a:ea typeface="Helvetica Neue Light"/>
                        <a:cs typeface="Helvetica Neue Light"/>
                        <a:sym typeface="Helvetica Neue Light"/>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25000"/>
                        </a:lnSpc>
                        <a:spcBef>
                          <a:spcPts val="0"/>
                        </a:spcBef>
                        <a:spcAft>
                          <a:spcPts val="500"/>
                        </a:spcAft>
                        <a:buNone/>
                      </a:pPr>
                      <a:r>
                        <a:rPr lang="en" sz="800">
                          <a:solidFill>
                            <a:schemeClr val="lt1"/>
                          </a:solidFill>
                          <a:latin typeface="Helvetica Neue"/>
                          <a:ea typeface="Helvetica Neue"/>
                          <a:cs typeface="Helvetica Neue"/>
                          <a:sym typeface="Helvetica Neue"/>
                        </a:rPr>
                        <a:t>National with DMA-level optimization</a:t>
                      </a:r>
                      <a:endParaRPr sz="800">
                        <a:solidFill>
                          <a:schemeClr val="lt1"/>
                        </a:solidFill>
                        <a:latin typeface="Helvetica Neue"/>
                        <a:ea typeface="Helvetica Neue"/>
                        <a:cs typeface="Helvetica Neue"/>
                        <a:sym typeface="Helvetica Neue"/>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28525">
                <a:tc>
                  <a:txBody>
                    <a:bodyPr/>
                    <a:lstStyle/>
                    <a:p>
                      <a:pPr indent="0" lvl="0" marL="0" rtl="0" algn="l">
                        <a:lnSpc>
                          <a:spcPct val="125000"/>
                        </a:lnSpc>
                        <a:spcBef>
                          <a:spcPts val="0"/>
                        </a:spcBef>
                        <a:spcAft>
                          <a:spcPts val="0"/>
                        </a:spcAft>
                        <a:buNone/>
                      </a:pPr>
                      <a:r>
                        <a:rPr lang="en" sz="800">
                          <a:solidFill>
                            <a:schemeClr val="lt1"/>
                          </a:solidFill>
                          <a:latin typeface="Helvetica Neue Light"/>
                          <a:ea typeface="Helvetica Neue Light"/>
                          <a:cs typeface="Helvetica Neue Light"/>
                          <a:sym typeface="Helvetica Neue Light"/>
                        </a:rPr>
                        <a:t>Budget</a:t>
                      </a:r>
                      <a:endParaRPr sz="800">
                        <a:solidFill>
                          <a:schemeClr val="lt1"/>
                        </a:solidFill>
                        <a:latin typeface="Helvetica Neue Light"/>
                        <a:ea typeface="Helvetica Neue Light"/>
                        <a:cs typeface="Helvetica Neue Light"/>
                        <a:sym typeface="Helvetica Neue Light"/>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800">
                          <a:solidFill>
                            <a:schemeClr val="lt1"/>
                          </a:solidFill>
                          <a:latin typeface="Helvetica Neue"/>
                          <a:ea typeface="Helvetica Neue"/>
                          <a:cs typeface="Helvetica Neue"/>
                          <a:sym typeface="Helvetica Neue"/>
                        </a:rPr>
                        <a:t>$200K</a:t>
                      </a:r>
                      <a:endParaRPr sz="800">
                        <a:solidFill>
                          <a:schemeClr val="lt1"/>
                        </a:solidFill>
                        <a:latin typeface="Helvetica Neue"/>
                        <a:ea typeface="Helvetica Neue"/>
                        <a:cs typeface="Helvetica Neue"/>
                        <a:sym typeface="Helvetica Neue"/>
                      </a:endParaRPr>
                    </a:p>
                    <a:p>
                      <a:pPr indent="0" lvl="0" marL="0" rtl="0" algn="l">
                        <a:lnSpc>
                          <a:spcPct val="100000"/>
                        </a:lnSpc>
                        <a:spcBef>
                          <a:spcPts val="500"/>
                        </a:spcBef>
                        <a:spcAft>
                          <a:spcPts val="500"/>
                        </a:spcAft>
                        <a:buNone/>
                      </a:pPr>
                      <a:r>
                        <a:rPr lang="en" sz="800">
                          <a:solidFill>
                            <a:schemeClr val="lt1"/>
                          </a:solidFill>
                          <a:latin typeface="Helvetica Neue"/>
                          <a:ea typeface="Helvetica Neue"/>
                          <a:cs typeface="Helvetica Neue"/>
                          <a:sym typeface="Helvetica Neue"/>
                        </a:rPr>
                        <a:t>$400K</a:t>
                      </a:r>
                      <a:endParaRPr sz="800">
                        <a:solidFill>
                          <a:schemeClr val="lt1"/>
                        </a:solidFill>
                        <a:latin typeface="Helvetica Neue"/>
                        <a:ea typeface="Helvetica Neue"/>
                        <a:cs typeface="Helvetica Neue"/>
                        <a:sym typeface="Helvetica Neue"/>
                      </a:endParaRPr>
                    </a:p>
                  </a:txBody>
                  <a:tcPr marT="0" marB="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58" name="Google Shape;158;p23"/>
          <p:cNvSpPr txBox="1"/>
          <p:nvPr/>
        </p:nvSpPr>
        <p:spPr>
          <a:xfrm>
            <a:off x="342200" y="299425"/>
            <a:ext cx="57810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200">
                <a:solidFill>
                  <a:srgbClr val="7CFBD1"/>
                </a:solidFill>
                <a:latin typeface="Helvetica Neue Light"/>
                <a:ea typeface="Helvetica Neue Light"/>
                <a:cs typeface="Helvetica Neue Light"/>
                <a:sym typeface="Helvetica Neue Light"/>
              </a:rPr>
              <a:t>PurePlay x LensCrafters 2026 </a:t>
            </a:r>
            <a:endParaRPr sz="2200">
              <a:solidFill>
                <a:srgbClr val="7CFBD1"/>
              </a:solidFill>
              <a:latin typeface="Helvetica Neue Light"/>
              <a:ea typeface="Helvetica Neue Light"/>
              <a:cs typeface="Helvetica Neue Light"/>
              <a:sym typeface="Helvetica Neue Light"/>
            </a:endParaRPr>
          </a:p>
        </p:txBody>
      </p:sp>
      <p:sp>
        <p:nvSpPr>
          <p:cNvPr id="159" name="Google Shape;159;p23"/>
          <p:cNvSpPr/>
          <p:nvPr/>
        </p:nvSpPr>
        <p:spPr>
          <a:xfrm>
            <a:off x="5432475" y="3014541"/>
            <a:ext cx="3429900" cy="1726800"/>
          </a:xfrm>
          <a:prstGeom prst="roundRect">
            <a:avLst>
              <a:gd fmla="val 3067" name="adj"/>
            </a:avLst>
          </a:prstGeom>
          <a:solidFill>
            <a:srgbClr val="434343">
              <a:alpha val="55970"/>
            </a:srgbClr>
          </a:solidFill>
          <a:ln cap="flat" cmpd="sng" w="9525">
            <a:solidFill>
              <a:srgbClr val="7CFBD1"/>
            </a:solidFill>
            <a:prstDash val="solid"/>
            <a:round/>
            <a:headEnd len="sm" w="sm" type="none"/>
            <a:tailEnd len="sm" w="sm" type="none"/>
          </a:ln>
          <a:effectLst>
            <a:outerShdw blurRad="57150" rotWithShape="0" algn="bl" dir="5400000" dist="19050">
              <a:srgbClr val="7CFBD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60" name="Google Shape;160;p23"/>
          <p:cNvSpPr txBox="1"/>
          <p:nvPr/>
        </p:nvSpPr>
        <p:spPr>
          <a:xfrm>
            <a:off x="5579825" y="3230724"/>
            <a:ext cx="2851200" cy="1366500"/>
          </a:xfrm>
          <a:prstGeom prst="rect">
            <a:avLst/>
          </a:prstGeom>
          <a:noFill/>
          <a:ln>
            <a:noFill/>
          </a:ln>
        </p:spPr>
        <p:txBody>
          <a:bodyPr anchorCtr="0" anchor="t" bIns="91425" lIns="0" spcFirstLastPara="1" rIns="91425" wrap="square" tIns="0">
            <a:noAutofit/>
          </a:bodyPr>
          <a:lstStyle/>
          <a:p>
            <a:pPr indent="0" lvl="0" marL="0" rtl="0" algn="l">
              <a:lnSpc>
                <a:spcPct val="125000"/>
              </a:lnSpc>
              <a:spcBef>
                <a:spcPts val="0"/>
              </a:spcBef>
              <a:spcAft>
                <a:spcPts val="0"/>
              </a:spcAft>
              <a:buNone/>
            </a:pPr>
            <a:r>
              <a:rPr b="1" lang="en" sz="1200">
                <a:solidFill>
                  <a:schemeClr val="lt1"/>
                </a:solidFill>
                <a:latin typeface="Helvetica Neue"/>
                <a:ea typeface="Helvetica Neue"/>
                <a:cs typeface="Helvetica Neue"/>
                <a:sym typeface="Helvetica Neue"/>
              </a:rPr>
              <a:t>PurePilot Activation Solution</a:t>
            </a:r>
            <a:endParaRPr b="1" sz="1200">
              <a:solidFill>
                <a:schemeClr val="lt1"/>
              </a:solidFill>
              <a:latin typeface="Helvetica Neue"/>
              <a:ea typeface="Helvetica Neue"/>
              <a:cs typeface="Helvetica Neue"/>
              <a:sym typeface="Helvetica Neue"/>
            </a:endParaRPr>
          </a:p>
          <a:p>
            <a:pPr indent="-142240" lvl="0" marL="182880" marR="0" rtl="0" algn="l">
              <a:lnSpc>
                <a:spcPct val="125000"/>
              </a:lnSpc>
              <a:spcBef>
                <a:spcPts val="50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Premium CTV Only</a:t>
            </a:r>
            <a:endParaRPr sz="800">
              <a:solidFill>
                <a:schemeClr val="lt1"/>
              </a:solidFill>
              <a:latin typeface="Helvetica Neue"/>
              <a:ea typeface="Helvetica Neue"/>
              <a:cs typeface="Helvetica Neue"/>
              <a:sym typeface="Helvetica Neue"/>
            </a:endParaRPr>
          </a:p>
          <a:p>
            <a:pPr indent="-142240" lvl="0" marL="182880" marR="0" rtl="0" algn="l">
              <a:lnSpc>
                <a:spcPct val="125000"/>
              </a:lnSpc>
              <a:spcBef>
                <a:spcPts val="25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Reach, Whitespace, &amp; Viewership</a:t>
            </a:r>
            <a:endParaRPr sz="800">
              <a:solidFill>
                <a:schemeClr val="lt1"/>
              </a:solidFill>
              <a:latin typeface="Helvetica Neue"/>
              <a:ea typeface="Helvetica Neue"/>
              <a:cs typeface="Helvetica Neue"/>
              <a:sym typeface="Helvetica Neue"/>
            </a:endParaRPr>
          </a:p>
          <a:p>
            <a:pPr indent="-142240" lvl="0" marL="182880" marR="0" rtl="0" algn="l">
              <a:lnSpc>
                <a:spcPct val="125000"/>
              </a:lnSpc>
              <a:spcBef>
                <a:spcPts val="25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PurePlay Pulse Measurement Suite</a:t>
            </a:r>
            <a:endParaRPr sz="800">
              <a:solidFill>
                <a:schemeClr val="lt1"/>
              </a:solidFill>
              <a:latin typeface="Helvetica Neue"/>
              <a:ea typeface="Helvetica Neue"/>
              <a:cs typeface="Helvetica Neue"/>
              <a:sym typeface="Helvetica Neue"/>
            </a:endParaRPr>
          </a:p>
          <a:p>
            <a:pPr indent="-142240" lvl="0" marL="182880" marR="0" rtl="0" algn="l">
              <a:lnSpc>
                <a:spcPct val="125000"/>
              </a:lnSpc>
              <a:spcBef>
                <a:spcPts val="25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Cuebiq Foot Traffic Measurement</a:t>
            </a:r>
            <a:endParaRPr sz="800">
              <a:solidFill>
                <a:schemeClr val="lt1"/>
              </a:solidFill>
              <a:latin typeface="Helvetica Neue"/>
              <a:ea typeface="Helvetica Neue"/>
              <a:cs typeface="Helvetica Neue"/>
              <a:sym typeface="Helvetica Neue"/>
            </a:endParaRPr>
          </a:p>
          <a:p>
            <a:pPr indent="-142240" lvl="0" marL="182880" marR="0" rtl="0" algn="l">
              <a:lnSpc>
                <a:spcPct val="125000"/>
              </a:lnSpc>
              <a:spcBef>
                <a:spcPts val="25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Seasonal &amp; Market-Based Heavy Ups</a:t>
            </a:r>
            <a:endParaRPr sz="800">
              <a:solidFill>
                <a:schemeClr val="lt1"/>
              </a:solidFill>
              <a:latin typeface="Helvetica Neue"/>
              <a:ea typeface="Helvetica Neue"/>
              <a:cs typeface="Helvetica Neue"/>
              <a:sym typeface="Helvetica Neue"/>
            </a:endParaRPr>
          </a:p>
          <a:p>
            <a:pPr indent="0" lvl="0" marL="0" marR="0" rtl="0" algn="l">
              <a:lnSpc>
                <a:spcPct val="125000"/>
              </a:lnSpc>
              <a:spcBef>
                <a:spcPts val="250"/>
              </a:spcBef>
              <a:spcAft>
                <a:spcPts val="0"/>
              </a:spcAft>
              <a:buNone/>
            </a:pPr>
            <a:r>
              <a:t/>
            </a:r>
            <a:endParaRPr sz="800">
              <a:solidFill>
                <a:schemeClr val="lt1"/>
              </a:solidFill>
              <a:latin typeface="Helvetica Neue"/>
              <a:ea typeface="Helvetica Neue"/>
              <a:cs typeface="Helvetica Neue"/>
              <a:sym typeface="Helvetica Neue"/>
            </a:endParaRPr>
          </a:p>
          <a:p>
            <a:pPr indent="0" lvl="0" marL="0" marR="0" rtl="0" algn="l">
              <a:lnSpc>
                <a:spcPct val="125000"/>
              </a:lnSpc>
              <a:spcBef>
                <a:spcPts val="250"/>
              </a:spcBef>
              <a:spcAft>
                <a:spcPts val="250"/>
              </a:spcAft>
              <a:buNone/>
            </a:pPr>
            <a:r>
              <a:t/>
            </a:r>
            <a:endParaRPr i="1" sz="800">
              <a:solidFill>
                <a:schemeClr val="lt1"/>
              </a:solidFill>
              <a:latin typeface="Helvetica Neue"/>
              <a:ea typeface="Helvetica Neue"/>
              <a:cs typeface="Helvetica Neue"/>
              <a:sym typeface="Helvetica Neue"/>
            </a:endParaRPr>
          </a:p>
        </p:txBody>
      </p:sp>
      <p:sp>
        <p:nvSpPr>
          <p:cNvPr id="161" name="Google Shape;161;p23"/>
          <p:cNvSpPr/>
          <p:nvPr/>
        </p:nvSpPr>
        <p:spPr>
          <a:xfrm>
            <a:off x="2894725" y="3014541"/>
            <a:ext cx="2366700" cy="1726800"/>
          </a:xfrm>
          <a:prstGeom prst="roundRect">
            <a:avLst>
              <a:gd fmla="val 4072" name="adj"/>
            </a:avLst>
          </a:prstGeom>
          <a:solidFill>
            <a:srgbClr val="434343">
              <a:alpha val="5597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62" name="Google Shape;162;p23"/>
          <p:cNvSpPr txBox="1"/>
          <p:nvPr/>
        </p:nvSpPr>
        <p:spPr>
          <a:xfrm>
            <a:off x="3035586" y="3194656"/>
            <a:ext cx="2085000" cy="1217100"/>
          </a:xfrm>
          <a:prstGeom prst="rect">
            <a:avLst/>
          </a:prstGeom>
          <a:noFill/>
          <a:ln>
            <a:noFill/>
          </a:ln>
        </p:spPr>
        <p:txBody>
          <a:bodyPr anchorCtr="0" anchor="t" bIns="91425" lIns="0" spcFirstLastPara="1" rIns="91425" wrap="square" tIns="0">
            <a:noAutofit/>
          </a:bodyPr>
          <a:lstStyle/>
          <a:p>
            <a:pPr indent="0" lvl="0" marL="0" rtl="0" algn="l">
              <a:lnSpc>
                <a:spcPct val="125000"/>
              </a:lnSpc>
              <a:spcBef>
                <a:spcPts val="0"/>
              </a:spcBef>
              <a:spcAft>
                <a:spcPts val="0"/>
              </a:spcAft>
              <a:buNone/>
            </a:pPr>
            <a:r>
              <a:rPr b="1" lang="en" sz="1200">
                <a:solidFill>
                  <a:schemeClr val="lt1"/>
                </a:solidFill>
                <a:latin typeface="Helvetica Neue"/>
                <a:ea typeface="Helvetica Neue"/>
                <a:cs typeface="Helvetica Neue"/>
                <a:sym typeface="Helvetica Neue"/>
              </a:rPr>
              <a:t>Inventory</a:t>
            </a:r>
            <a:endParaRPr b="1" sz="1200">
              <a:solidFill>
                <a:schemeClr val="lt1"/>
              </a:solidFill>
              <a:latin typeface="Helvetica Neue"/>
              <a:ea typeface="Helvetica Neue"/>
              <a:cs typeface="Helvetica Neue"/>
              <a:sym typeface="Helvetica Neue"/>
            </a:endParaRPr>
          </a:p>
          <a:p>
            <a:pPr indent="-142240" lvl="0" marL="182880" rtl="0" algn="l">
              <a:lnSpc>
                <a:spcPct val="125000"/>
              </a:lnSpc>
              <a:spcBef>
                <a:spcPts val="50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Ultra-Premium</a:t>
            </a:r>
            <a:endParaRPr sz="1200">
              <a:solidFill>
                <a:schemeClr val="lt1"/>
              </a:solidFill>
              <a:latin typeface="Helvetica Neue Light"/>
              <a:ea typeface="Helvetica Neue Light"/>
              <a:cs typeface="Helvetica Neue Light"/>
              <a:sym typeface="Helvetica Neue Light"/>
            </a:endParaRPr>
          </a:p>
          <a:p>
            <a:pPr indent="-142240" lvl="0" marL="182880" marR="0" rtl="0" algn="l">
              <a:lnSpc>
                <a:spcPct val="125000"/>
              </a:lnSpc>
              <a:spcBef>
                <a:spcPts val="25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Premium Core</a:t>
            </a:r>
            <a:endParaRPr sz="800">
              <a:solidFill>
                <a:schemeClr val="lt1"/>
              </a:solidFill>
              <a:latin typeface="Helvetica Neue"/>
              <a:ea typeface="Helvetica Neue"/>
              <a:cs typeface="Helvetica Neue"/>
              <a:sym typeface="Helvetica Neue"/>
            </a:endParaRPr>
          </a:p>
          <a:p>
            <a:pPr indent="-142240" lvl="0" marL="182880" marR="0" rtl="0" algn="l">
              <a:lnSpc>
                <a:spcPct val="125000"/>
              </a:lnSpc>
              <a:spcBef>
                <a:spcPts val="250"/>
              </a:spcBef>
              <a:spcAft>
                <a:spcPts val="25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Premium Niche </a:t>
            </a:r>
            <a:endParaRPr sz="800">
              <a:solidFill>
                <a:schemeClr val="lt1"/>
              </a:solidFill>
              <a:latin typeface="Helvetica Neue"/>
              <a:ea typeface="Helvetica Neue"/>
              <a:cs typeface="Helvetica Neue"/>
              <a:sym typeface="Helvetica Neue"/>
            </a:endParaRPr>
          </a:p>
        </p:txBody>
      </p:sp>
      <p:graphicFrame>
        <p:nvGraphicFramePr>
          <p:cNvPr id="163" name="Google Shape;163;p23"/>
          <p:cNvGraphicFramePr/>
          <p:nvPr/>
        </p:nvGraphicFramePr>
        <p:xfrm>
          <a:off x="527950" y="906652"/>
          <a:ext cx="3000000" cy="3000000"/>
        </p:xfrm>
        <a:graphic>
          <a:graphicData uri="http://schemas.openxmlformats.org/drawingml/2006/table">
            <a:tbl>
              <a:tblPr>
                <a:noFill/>
                <a:tableStyleId>{703F9EC0-1418-4363-82B7-EE28EEC8E8EE}</a:tableStyleId>
              </a:tblPr>
              <a:tblGrid>
                <a:gridCol w="5734675"/>
              </a:tblGrid>
              <a:tr h="263175">
                <a:tc>
                  <a:txBody>
                    <a:bodyPr/>
                    <a:lstStyle/>
                    <a:p>
                      <a:pPr indent="0" lvl="0" marL="0" rtl="0" algn="l">
                        <a:lnSpc>
                          <a:spcPct val="125000"/>
                        </a:lnSpc>
                        <a:spcBef>
                          <a:spcPts val="0"/>
                        </a:spcBef>
                        <a:spcAft>
                          <a:spcPts val="0"/>
                        </a:spcAft>
                        <a:buNone/>
                      </a:pPr>
                      <a:r>
                        <a:rPr b="1" lang="en" sz="1200">
                          <a:solidFill>
                            <a:schemeClr val="lt1"/>
                          </a:solidFill>
                          <a:latin typeface="Helvetica Neue"/>
                          <a:ea typeface="Helvetica Neue"/>
                          <a:cs typeface="Helvetica Neue"/>
                          <a:sym typeface="Helvetica Neue"/>
                        </a:rPr>
                        <a:t>Overview</a:t>
                      </a:r>
                      <a:endParaRPr b="1" sz="1200">
                        <a:solidFill>
                          <a:schemeClr val="lt1"/>
                        </a:solidFill>
                        <a:latin typeface="Helvetica Neue"/>
                        <a:ea typeface="Helvetica Neue"/>
                        <a:cs typeface="Helvetica Neue"/>
                        <a:sym typeface="Helvetica Neue"/>
                      </a:endParaRPr>
                    </a:p>
                  </a:txBody>
                  <a:tcPr marT="0" marB="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412025">
                <a:tc>
                  <a:txBody>
                    <a:bodyPr/>
                    <a:lstStyle/>
                    <a:p>
                      <a:pPr indent="0" lvl="0" marL="0" rtl="0" algn="l">
                        <a:lnSpc>
                          <a:spcPct val="115000"/>
                        </a:lnSpc>
                        <a:spcBef>
                          <a:spcPts val="0"/>
                        </a:spcBef>
                        <a:spcAft>
                          <a:spcPts val="0"/>
                        </a:spcAft>
                        <a:buClr>
                          <a:schemeClr val="dk1"/>
                        </a:buClr>
                        <a:buSzPts val="1100"/>
                        <a:buFont typeface="Arial"/>
                        <a:buNone/>
                      </a:pPr>
                      <a:br>
                        <a:rPr lang="en" sz="900">
                          <a:solidFill>
                            <a:schemeClr val="lt1"/>
                          </a:solidFill>
                        </a:rPr>
                      </a:br>
                      <a:r>
                        <a:rPr lang="en" sz="900">
                          <a:solidFill>
                            <a:schemeClr val="lt1"/>
                          </a:solidFill>
                        </a:rPr>
                        <a:t>With PurePlay’s Pulse Platform and Measurement Suite, PurePlay will activate LensCrafters across Niche, Core, and Ultra-Premium CTV inventory, prioritizing high-intent audiences while navigating a competitive landscape led by value-first, transactional providers.</a:t>
                      </a:r>
                      <a:endParaRPr sz="900">
                        <a:solidFill>
                          <a:schemeClr val="lt1"/>
                        </a:solidFill>
                      </a:endParaRPr>
                    </a:p>
                    <a:p>
                      <a:pPr indent="0" lvl="0" marL="0" rtl="0" algn="l">
                        <a:lnSpc>
                          <a:spcPct val="115000"/>
                        </a:lnSpc>
                        <a:spcBef>
                          <a:spcPts val="1200"/>
                        </a:spcBef>
                        <a:spcAft>
                          <a:spcPts val="1200"/>
                        </a:spcAft>
                        <a:buClr>
                          <a:schemeClr val="dk1"/>
                        </a:buClr>
                        <a:buSzPts val="1100"/>
                        <a:buFont typeface="Arial"/>
                        <a:buNone/>
                      </a:pPr>
                      <a:r>
                        <a:rPr lang="en" sz="900">
                          <a:solidFill>
                            <a:schemeClr val="lt1"/>
                          </a:solidFill>
                        </a:rPr>
                        <a:t>Our approach filters out low-intent reach, focuses investment during moments of elevated demand, and activates around audience readiness rather than broad exposure. The result is stronger in-market presence, clearer performance signals, and measurable in-store foot traffic lift — all while maintaining efficiency within a highly competitive vision category.</a:t>
                      </a:r>
                      <a:endParaRPr sz="900">
                        <a:solidFill>
                          <a:schemeClr val="lt1"/>
                        </a:solidFill>
                      </a:endParaRPr>
                    </a:p>
                  </a:txBody>
                  <a:tcPr marT="0" marB="0" marR="91425"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64" name="Google Shape;164;p23"/>
          <p:cNvSpPr/>
          <p:nvPr/>
        </p:nvSpPr>
        <p:spPr>
          <a:xfrm>
            <a:off x="356975" y="3013725"/>
            <a:ext cx="2366700" cy="1727400"/>
          </a:xfrm>
          <a:prstGeom prst="roundRect">
            <a:avLst>
              <a:gd fmla="val 0" name="adj"/>
            </a:avLst>
          </a:prstGeom>
          <a:solidFill>
            <a:srgbClr val="434343">
              <a:alpha val="5597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65" name="Google Shape;165;p23"/>
          <p:cNvSpPr txBox="1"/>
          <p:nvPr/>
        </p:nvSpPr>
        <p:spPr>
          <a:xfrm>
            <a:off x="527950" y="3194656"/>
            <a:ext cx="2093400" cy="1366500"/>
          </a:xfrm>
          <a:prstGeom prst="rect">
            <a:avLst/>
          </a:prstGeom>
          <a:noFill/>
          <a:ln>
            <a:noFill/>
          </a:ln>
        </p:spPr>
        <p:txBody>
          <a:bodyPr anchorCtr="0" anchor="t" bIns="91425" lIns="0" spcFirstLastPara="1" rIns="91425" wrap="square" tIns="0">
            <a:noAutofit/>
          </a:bodyPr>
          <a:lstStyle/>
          <a:p>
            <a:pPr indent="0" lvl="0" marL="0" rtl="0" algn="l">
              <a:lnSpc>
                <a:spcPct val="125000"/>
              </a:lnSpc>
              <a:spcBef>
                <a:spcPts val="0"/>
              </a:spcBef>
              <a:spcAft>
                <a:spcPts val="0"/>
              </a:spcAft>
              <a:buNone/>
            </a:pPr>
            <a:r>
              <a:rPr b="1" lang="en" sz="1200">
                <a:solidFill>
                  <a:schemeClr val="lt1"/>
                </a:solidFill>
                <a:latin typeface="Helvetica Neue"/>
                <a:ea typeface="Helvetica Neue"/>
                <a:cs typeface="Helvetica Neue"/>
                <a:sym typeface="Helvetica Neue"/>
              </a:rPr>
              <a:t>Audiences</a:t>
            </a:r>
            <a:endParaRPr b="1" sz="1200">
              <a:solidFill>
                <a:schemeClr val="lt1"/>
              </a:solidFill>
              <a:latin typeface="Helvetica Neue"/>
              <a:ea typeface="Helvetica Neue"/>
              <a:cs typeface="Helvetica Neue"/>
              <a:sym typeface="Helvetica Neue"/>
            </a:endParaRPr>
          </a:p>
          <a:p>
            <a:pPr indent="-142240" lvl="0" marL="182880" marR="0" rtl="0" algn="l">
              <a:lnSpc>
                <a:spcPct val="125000"/>
              </a:lnSpc>
              <a:spcBef>
                <a:spcPts val="50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Complete Experiencers</a:t>
            </a:r>
            <a:endParaRPr sz="800">
              <a:solidFill>
                <a:schemeClr val="lt1"/>
              </a:solidFill>
              <a:latin typeface="Helvetica Neue"/>
              <a:ea typeface="Helvetica Neue"/>
              <a:cs typeface="Helvetica Neue"/>
              <a:sym typeface="Helvetica Neue"/>
            </a:endParaRPr>
          </a:p>
          <a:p>
            <a:pPr indent="-142240" lvl="0" marL="182880" marR="0" rtl="0" algn="l">
              <a:lnSpc>
                <a:spcPct val="125000"/>
              </a:lnSpc>
              <a:spcBef>
                <a:spcPts val="25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Smart Fashion Shoppers</a:t>
            </a:r>
            <a:endParaRPr sz="800">
              <a:solidFill>
                <a:schemeClr val="lt1"/>
              </a:solidFill>
              <a:latin typeface="Helvetica Neue"/>
              <a:ea typeface="Helvetica Neue"/>
              <a:cs typeface="Helvetica Neue"/>
              <a:sym typeface="Helvetica Neue"/>
            </a:endParaRPr>
          </a:p>
          <a:p>
            <a:pPr indent="-142240" lvl="0" marL="182880" marR="0" rtl="0" algn="l">
              <a:lnSpc>
                <a:spcPct val="125000"/>
              </a:lnSpc>
              <a:spcBef>
                <a:spcPts val="25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Pragmatic Value Buyers</a:t>
            </a:r>
            <a:endParaRPr sz="800">
              <a:solidFill>
                <a:schemeClr val="lt1"/>
              </a:solidFill>
              <a:latin typeface="Helvetica Neue"/>
              <a:ea typeface="Helvetica Neue"/>
              <a:cs typeface="Helvetica Neue"/>
              <a:sym typeface="Helvetica Neue"/>
            </a:endParaRPr>
          </a:p>
          <a:p>
            <a:pPr indent="-142240" lvl="0" marL="182880" marR="0" rtl="0" algn="l">
              <a:lnSpc>
                <a:spcPct val="125000"/>
              </a:lnSpc>
              <a:spcBef>
                <a:spcPts val="250"/>
              </a:spcBef>
              <a:spcAft>
                <a:spcPts val="25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In-Market Vision Care Seekers</a:t>
            </a:r>
            <a:endParaRPr sz="800">
              <a:solidFill>
                <a:schemeClr val="lt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9" name="Shape 169"/>
        <p:cNvGrpSpPr/>
        <p:nvPr/>
      </p:nvGrpSpPr>
      <p:grpSpPr>
        <a:xfrm>
          <a:off x="0" y="0"/>
          <a:ext cx="0" cy="0"/>
          <a:chOff x="0" y="0"/>
          <a:chExt cx="0" cy="0"/>
        </a:xfrm>
      </p:grpSpPr>
      <p:sp>
        <p:nvSpPr>
          <p:cNvPr id="170" name="Google Shape;170;p24"/>
          <p:cNvSpPr/>
          <p:nvPr/>
        </p:nvSpPr>
        <p:spPr>
          <a:xfrm>
            <a:off x="7650" y="2196350"/>
            <a:ext cx="9144000" cy="2947200"/>
          </a:xfrm>
          <a:prstGeom prst="rect">
            <a:avLst/>
          </a:prstGeom>
          <a:gradFill>
            <a:gsLst>
              <a:gs pos="0">
                <a:srgbClr val="7CFBD1">
                  <a:alpha val="0"/>
                </a:srgbClr>
              </a:gs>
              <a:gs pos="100000">
                <a:srgbClr val="7CFBD1">
                  <a:alpha val="45098"/>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24"/>
          <p:cNvSpPr txBox="1"/>
          <p:nvPr>
            <p:ph type="title"/>
          </p:nvPr>
        </p:nvSpPr>
        <p:spPr>
          <a:xfrm>
            <a:off x="282825" y="401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Helvetica Neue Light"/>
                <a:ea typeface="Helvetica Neue Light"/>
                <a:cs typeface="Helvetica Neue Light"/>
                <a:sym typeface="Helvetica Neue Light"/>
              </a:rPr>
              <a:t>Dynamic Moment Creatives</a:t>
            </a:r>
            <a:endParaRPr>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solidFill>
                <a:schemeClr val="lt1"/>
              </a:solidFill>
              <a:latin typeface="Helvetica Neue Light"/>
              <a:ea typeface="Helvetica Neue Light"/>
              <a:cs typeface="Helvetica Neue Light"/>
              <a:sym typeface="Helvetica Neue Light"/>
            </a:endParaRPr>
          </a:p>
        </p:txBody>
      </p:sp>
      <p:sp>
        <p:nvSpPr>
          <p:cNvPr id="172" name="Google Shape;172;p24"/>
          <p:cNvSpPr txBox="1"/>
          <p:nvPr/>
        </p:nvSpPr>
        <p:spPr>
          <a:xfrm>
            <a:off x="282825" y="898200"/>
            <a:ext cx="795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solidFill>
                  <a:schemeClr val="lt1"/>
                </a:solidFill>
                <a:latin typeface="Helvetica Neue"/>
                <a:ea typeface="Helvetica Neue"/>
                <a:cs typeface="Helvetica Neue"/>
                <a:sym typeface="Helvetica Neue"/>
              </a:rPr>
              <a:t>Ultra, Core, and Niche create a complete premium strategy: engineered to maximize in-store visits &amp; sales momentum.</a:t>
            </a:r>
            <a:endParaRPr i="1" sz="1000">
              <a:solidFill>
                <a:schemeClr val="lt1"/>
              </a:solidFill>
              <a:latin typeface="Helvetica Neue"/>
              <a:ea typeface="Helvetica Neue"/>
              <a:cs typeface="Helvetica Neue"/>
              <a:sym typeface="Helvetica Neue"/>
            </a:endParaRPr>
          </a:p>
        </p:txBody>
      </p:sp>
      <p:pic>
        <p:nvPicPr>
          <p:cNvPr id="173" name="Google Shape;173;p24"/>
          <p:cNvPicPr preferRelativeResize="0"/>
          <p:nvPr>
            <p:ph idx="2" type="pic"/>
          </p:nvPr>
        </p:nvPicPr>
        <p:blipFill rotWithShape="1">
          <a:blip r:embed="rId3">
            <a:alphaModFix/>
          </a:blip>
          <a:srcRect b="485" l="0" r="0" t="485"/>
          <a:stretch/>
        </p:blipFill>
        <p:spPr>
          <a:xfrm>
            <a:off x="667600" y="1610325"/>
            <a:ext cx="3218016" cy="1795919"/>
          </a:xfrm>
          <a:prstGeom prst="rect">
            <a:avLst/>
          </a:prstGeom>
          <a:noFill/>
          <a:ln cap="flat" cmpd="sng" w="34200">
            <a:solidFill>
              <a:schemeClr val="dk2"/>
            </a:solidFill>
            <a:prstDash val="solid"/>
            <a:round/>
            <a:headEnd len="sm" w="sm" type="none"/>
            <a:tailEnd len="sm" w="sm" type="none"/>
          </a:ln>
        </p:spPr>
      </p:pic>
      <p:pic>
        <p:nvPicPr>
          <p:cNvPr id="174" name="Google Shape;174;p24"/>
          <p:cNvPicPr preferRelativeResize="0"/>
          <p:nvPr/>
        </p:nvPicPr>
        <p:blipFill rotWithShape="1">
          <a:blip r:embed="rId4">
            <a:alphaModFix/>
          </a:blip>
          <a:srcRect b="0" l="0" r="0" t="0"/>
          <a:stretch/>
        </p:blipFill>
        <p:spPr>
          <a:xfrm>
            <a:off x="4898740" y="1610325"/>
            <a:ext cx="3162660" cy="1795921"/>
          </a:xfrm>
          <a:prstGeom prst="rect">
            <a:avLst/>
          </a:prstGeom>
          <a:noFill/>
          <a:ln cap="flat" cmpd="sng" w="34200">
            <a:solidFill>
              <a:schemeClr val="dk2"/>
            </a:solidFill>
            <a:prstDash val="solid"/>
            <a:round/>
            <a:headEnd len="sm" w="sm" type="none"/>
            <a:tailEnd len="sm" w="sm" type="none"/>
          </a:ln>
        </p:spPr>
      </p:pic>
      <p:sp>
        <p:nvSpPr>
          <p:cNvPr id="175" name="Google Shape;175;p24"/>
          <p:cNvSpPr txBox="1"/>
          <p:nvPr/>
        </p:nvSpPr>
        <p:spPr>
          <a:xfrm>
            <a:off x="667675" y="3625775"/>
            <a:ext cx="3218100" cy="12549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lang="en" sz="1100">
                <a:solidFill>
                  <a:srgbClr val="7CFBD1"/>
                </a:solidFill>
                <a:latin typeface="Helvetica Neue"/>
                <a:ea typeface="Helvetica Neue"/>
                <a:cs typeface="Helvetica Neue"/>
                <a:sym typeface="Helvetica Neue"/>
              </a:rPr>
              <a:t>Shoppable Branded Canvas </a:t>
            </a:r>
            <a:endParaRPr sz="1100">
              <a:solidFill>
                <a:srgbClr val="7CFBD1"/>
              </a:solidFill>
              <a:latin typeface="Helvetica Neue"/>
              <a:ea typeface="Helvetica Neue"/>
              <a:cs typeface="Helvetica Neue"/>
              <a:sym typeface="Helvetica Neue"/>
            </a:endParaRPr>
          </a:p>
          <a:p>
            <a:pPr indent="0" lvl="0" marL="0" rtl="0" algn="l">
              <a:lnSpc>
                <a:spcPct val="115000"/>
              </a:lnSpc>
              <a:spcBef>
                <a:spcPts val="500"/>
              </a:spcBef>
              <a:spcAft>
                <a:spcPts val="0"/>
              </a:spcAft>
              <a:buNone/>
            </a:pPr>
            <a:r>
              <a:rPr lang="en" sz="900">
                <a:solidFill>
                  <a:schemeClr val="lt1"/>
                </a:solidFill>
                <a:latin typeface="Helvetica Neue"/>
                <a:ea typeface="Helvetica Neue"/>
                <a:cs typeface="Helvetica Neue"/>
                <a:sym typeface="Helvetica Neue"/>
              </a:rPr>
              <a:t>Pre-roll video is scaled down to accommodate a branded skin featuring additional branding and/or:</a:t>
            </a:r>
            <a:endParaRPr sz="900">
              <a:solidFill>
                <a:schemeClr val="lt1"/>
              </a:solidFill>
              <a:latin typeface="Helvetica Neue"/>
              <a:ea typeface="Helvetica Neue"/>
              <a:cs typeface="Helvetica Neue"/>
              <a:sym typeface="Helvetica Neue"/>
            </a:endParaRPr>
          </a:p>
          <a:p>
            <a:pPr indent="-148590" lvl="0" marL="182880" rtl="0" algn="l">
              <a:lnSpc>
                <a:spcPct val="115000"/>
              </a:lnSpc>
              <a:spcBef>
                <a:spcPts val="0"/>
              </a:spcBef>
              <a:spcAft>
                <a:spcPts val="0"/>
              </a:spcAft>
              <a:buClr>
                <a:schemeClr val="lt1"/>
              </a:buClr>
              <a:buSzPts val="900"/>
              <a:buFont typeface="Helvetica Neue"/>
              <a:buChar char="●"/>
            </a:pPr>
            <a:r>
              <a:rPr lang="en" sz="900">
                <a:solidFill>
                  <a:schemeClr val="lt1"/>
                </a:solidFill>
                <a:latin typeface="Helvetica Neue"/>
                <a:ea typeface="Helvetica Neue"/>
                <a:cs typeface="Helvetica Neue"/>
                <a:sym typeface="Helvetica Neue"/>
              </a:rPr>
              <a:t>Dynamic elements can further personalize the content </a:t>
            </a:r>
            <a:endParaRPr sz="9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1000"/>
              </a:spcAft>
              <a:buNone/>
            </a:pPr>
            <a:r>
              <a:t/>
            </a:r>
            <a:endParaRPr sz="900">
              <a:solidFill>
                <a:schemeClr val="lt1"/>
              </a:solidFill>
              <a:latin typeface="Helvetica Neue"/>
              <a:ea typeface="Helvetica Neue"/>
              <a:cs typeface="Helvetica Neue"/>
              <a:sym typeface="Helvetica Neue"/>
            </a:endParaRPr>
          </a:p>
        </p:txBody>
      </p:sp>
      <p:sp>
        <p:nvSpPr>
          <p:cNvPr id="176" name="Google Shape;176;p24"/>
          <p:cNvSpPr txBox="1"/>
          <p:nvPr/>
        </p:nvSpPr>
        <p:spPr>
          <a:xfrm>
            <a:off x="4843300" y="3625775"/>
            <a:ext cx="3218100" cy="12549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lang="en" sz="1100">
                <a:solidFill>
                  <a:srgbClr val="7CFBD1"/>
                </a:solidFill>
                <a:latin typeface="Helvetica Neue"/>
                <a:ea typeface="Helvetica Neue"/>
                <a:cs typeface="Helvetica Neue"/>
                <a:sym typeface="Helvetica Neue"/>
              </a:rPr>
              <a:t>Dynamic Store Locator </a:t>
            </a:r>
            <a:endParaRPr sz="1100">
              <a:solidFill>
                <a:srgbClr val="7CFBD1"/>
              </a:solidFill>
              <a:latin typeface="Helvetica Neue"/>
              <a:ea typeface="Helvetica Neue"/>
              <a:cs typeface="Helvetica Neue"/>
              <a:sym typeface="Helvetica Neue"/>
            </a:endParaRPr>
          </a:p>
          <a:p>
            <a:pPr indent="0" lvl="0" marL="0" rtl="0" algn="l">
              <a:lnSpc>
                <a:spcPct val="115000"/>
              </a:lnSpc>
              <a:spcBef>
                <a:spcPts val="500"/>
              </a:spcBef>
              <a:spcAft>
                <a:spcPts val="1000"/>
              </a:spcAft>
              <a:buNone/>
            </a:pPr>
            <a:r>
              <a:rPr lang="en" sz="900">
                <a:solidFill>
                  <a:schemeClr val="lt1"/>
                </a:solidFill>
                <a:latin typeface="Helvetica Neue"/>
                <a:ea typeface="Helvetica Neue"/>
                <a:cs typeface="Helvetica Neue"/>
                <a:sym typeface="Helvetica Neue"/>
              </a:rPr>
              <a:t>A Canvas layout that presents the viewer with the nearest brick &amp; mortar location based on the viewer’s IP address.  This can include an optional map of the area. Add product customization and/or a QR Code to make it a shoppable experience.</a:t>
            </a:r>
            <a:endParaRPr sz="900">
              <a:solidFill>
                <a:schemeClr val="lt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0" name="Shape 180"/>
        <p:cNvGrpSpPr/>
        <p:nvPr/>
      </p:nvGrpSpPr>
      <p:grpSpPr>
        <a:xfrm>
          <a:off x="0" y="0"/>
          <a:ext cx="0" cy="0"/>
          <a:chOff x="0" y="0"/>
          <a:chExt cx="0" cy="0"/>
        </a:xfrm>
      </p:grpSpPr>
      <p:sp>
        <p:nvSpPr>
          <p:cNvPr id="181" name="Google Shape;18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Helvetica Neue Light"/>
                <a:ea typeface="Helvetica Neue Light"/>
                <a:cs typeface="Helvetica Neue Light"/>
                <a:sym typeface="Helvetica Neue Light"/>
              </a:rPr>
              <a:t>Premium At Every Level</a:t>
            </a:r>
            <a:endParaRPr>
              <a:solidFill>
                <a:schemeClr val="lt1"/>
              </a:solidFill>
              <a:latin typeface="Helvetica Neue Light"/>
              <a:ea typeface="Helvetica Neue Light"/>
              <a:cs typeface="Helvetica Neue Light"/>
              <a:sym typeface="Helvetica Neue Light"/>
            </a:endParaRPr>
          </a:p>
        </p:txBody>
      </p:sp>
      <p:sp>
        <p:nvSpPr>
          <p:cNvPr id="182" name="Google Shape;182;p25"/>
          <p:cNvSpPr txBox="1"/>
          <p:nvPr/>
        </p:nvSpPr>
        <p:spPr>
          <a:xfrm>
            <a:off x="584575" y="1832600"/>
            <a:ext cx="2665800" cy="31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Helvetica Neue"/>
                <a:ea typeface="Helvetica Neue"/>
                <a:cs typeface="Helvetica Neue"/>
                <a:sym typeface="Helvetica Neue"/>
              </a:rPr>
              <a:t>Ultra-Premium</a:t>
            </a:r>
            <a:endParaRPr sz="1300">
              <a:solidFill>
                <a:schemeClr val="lt1"/>
              </a:solidFill>
              <a:latin typeface="Helvetica Neue"/>
              <a:ea typeface="Helvetica Neue"/>
              <a:cs typeface="Helvetica Neue"/>
              <a:sym typeface="Helvetica Neue"/>
            </a:endParaRPr>
          </a:p>
          <a:p>
            <a:pPr indent="0" lvl="0" marL="0" rtl="0" algn="l">
              <a:lnSpc>
                <a:spcPct val="125000"/>
              </a:lnSpc>
              <a:spcBef>
                <a:spcPts val="1000"/>
              </a:spcBef>
              <a:spcAft>
                <a:spcPts val="0"/>
              </a:spcAft>
              <a:buNone/>
            </a:pPr>
            <a:r>
              <a:rPr lang="en" sz="800">
                <a:solidFill>
                  <a:schemeClr val="lt1"/>
                </a:solidFill>
                <a:latin typeface="Helvetica Neue"/>
                <a:ea typeface="Helvetica Neue"/>
                <a:cs typeface="Helvetica Neue"/>
                <a:sym typeface="Helvetica Neue"/>
              </a:rPr>
              <a:t>High-attention, long-form environments that reinforce LensCrafters’ Everyday Excellence and build on authority, trust, prestige. Where LC's brand-led creative performs at its highest potential.</a:t>
            </a:r>
            <a:endParaRPr sz="850">
              <a:solidFill>
                <a:srgbClr val="7A7E8A"/>
              </a:solidFill>
            </a:endParaRPr>
          </a:p>
          <a:p>
            <a:pPr indent="0" lvl="0" marL="0" rtl="0" algn="l">
              <a:lnSpc>
                <a:spcPct val="125000"/>
              </a:lnSpc>
              <a:spcBef>
                <a:spcPts val="500"/>
              </a:spcBef>
              <a:spcAft>
                <a:spcPts val="0"/>
              </a:spcAft>
              <a:buNone/>
            </a:pPr>
            <a:r>
              <a:t/>
            </a:r>
            <a:endParaRPr sz="800">
              <a:solidFill>
                <a:schemeClr val="lt1"/>
              </a:solidFill>
              <a:latin typeface="Helvetica Neue"/>
              <a:ea typeface="Helvetica Neue"/>
              <a:cs typeface="Helvetica Neue"/>
              <a:sym typeface="Helvetica Neue"/>
            </a:endParaRPr>
          </a:p>
          <a:p>
            <a:pPr indent="0" lvl="0" marL="0" rtl="0" algn="l">
              <a:lnSpc>
                <a:spcPct val="125000"/>
              </a:lnSpc>
              <a:spcBef>
                <a:spcPts val="500"/>
              </a:spcBef>
              <a:spcAft>
                <a:spcPts val="0"/>
              </a:spcAft>
              <a:buNone/>
            </a:pPr>
            <a:r>
              <a:rPr b="1" lang="en" sz="800">
                <a:solidFill>
                  <a:schemeClr val="lt1"/>
                </a:solidFill>
                <a:latin typeface="Helvetica Neue"/>
                <a:ea typeface="Helvetica Neue"/>
                <a:cs typeface="Helvetica Neue"/>
                <a:sym typeface="Helvetica Neue"/>
              </a:rPr>
              <a:t>Sample Inventory List</a:t>
            </a:r>
            <a:endParaRPr sz="800">
              <a:solidFill>
                <a:schemeClr val="lt1"/>
              </a:solidFill>
              <a:latin typeface="Helvetica Neue"/>
              <a:ea typeface="Helvetica Neue"/>
              <a:cs typeface="Helvetica Neue"/>
              <a:sym typeface="Helvetica Neue"/>
            </a:endParaRPr>
          </a:p>
          <a:p>
            <a:pPr indent="-142240" lvl="0" marL="182880" rtl="0" algn="l">
              <a:lnSpc>
                <a:spcPct val="125000"/>
              </a:lnSpc>
              <a:spcBef>
                <a:spcPts val="50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Hulu</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Drama, Documentary, Lifestyle, Travel</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HBO Max</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Docu-series, Prestige Drama, Real-World Storytelling</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Disney+</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Adult-skewing content only, no kids adjacency</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Paramount+</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Scripted series, long-form originals</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Fubo</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Selective sports adjacency, pre-game and shoulder content</a:t>
            </a:r>
            <a:endParaRPr i="1" sz="800">
              <a:solidFill>
                <a:schemeClr val="lt1"/>
              </a:solidFill>
              <a:latin typeface="Helvetica Neue"/>
              <a:ea typeface="Helvetica Neue"/>
              <a:cs typeface="Helvetica Neue"/>
              <a:sym typeface="Helvetica Neue"/>
            </a:endParaRPr>
          </a:p>
        </p:txBody>
      </p:sp>
      <p:sp>
        <p:nvSpPr>
          <p:cNvPr id="183" name="Google Shape;183;p25"/>
          <p:cNvSpPr txBox="1"/>
          <p:nvPr/>
        </p:nvSpPr>
        <p:spPr>
          <a:xfrm>
            <a:off x="311700" y="941525"/>
            <a:ext cx="7955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a:solidFill>
                  <a:srgbClr val="7CFBD1"/>
                </a:solidFill>
                <a:latin typeface="Helvetica Neue"/>
                <a:ea typeface="Helvetica Neue"/>
                <a:cs typeface="Helvetica Neue"/>
                <a:sym typeface="Helvetica Neue"/>
              </a:rPr>
              <a:t>Ultra, Core, and Niche work together to rebalance distribution, defend leadership, and unlock incremental share of voice across the CTV environments where the vision category is actively competing.</a:t>
            </a:r>
            <a:endParaRPr i="1" sz="1000">
              <a:solidFill>
                <a:srgbClr val="7CFBD1"/>
              </a:solidFill>
              <a:latin typeface="Helvetica Neue"/>
              <a:ea typeface="Helvetica Neue"/>
              <a:cs typeface="Helvetica Neue"/>
              <a:sym typeface="Helvetica Neue"/>
            </a:endParaRPr>
          </a:p>
        </p:txBody>
      </p:sp>
      <p:sp>
        <p:nvSpPr>
          <p:cNvPr id="184" name="Google Shape;184;p25"/>
          <p:cNvSpPr txBox="1"/>
          <p:nvPr/>
        </p:nvSpPr>
        <p:spPr>
          <a:xfrm>
            <a:off x="3463950" y="1832600"/>
            <a:ext cx="2665800" cy="41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Helvetica Neue"/>
                <a:ea typeface="Helvetica Neue"/>
                <a:cs typeface="Helvetica Neue"/>
                <a:sym typeface="Helvetica Neue"/>
              </a:rPr>
              <a:t>Premium Niche</a:t>
            </a:r>
            <a:endParaRPr sz="1300">
              <a:solidFill>
                <a:schemeClr val="lt1"/>
              </a:solidFill>
              <a:latin typeface="Helvetica Neue"/>
              <a:ea typeface="Helvetica Neue"/>
              <a:cs typeface="Helvetica Neue"/>
              <a:sym typeface="Helvetica Neue"/>
            </a:endParaRPr>
          </a:p>
          <a:p>
            <a:pPr indent="0" lvl="0" marL="0" rtl="0" algn="l">
              <a:lnSpc>
                <a:spcPct val="125000"/>
              </a:lnSpc>
              <a:spcBef>
                <a:spcPts val="1000"/>
              </a:spcBef>
              <a:spcAft>
                <a:spcPts val="0"/>
              </a:spcAft>
              <a:buNone/>
            </a:pPr>
            <a:r>
              <a:rPr lang="en" sz="800">
                <a:solidFill>
                  <a:schemeClr val="lt1"/>
                </a:solidFill>
                <a:latin typeface="Helvetica Neue"/>
                <a:ea typeface="Helvetica Neue"/>
                <a:cs typeface="Helvetica Neue"/>
                <a:sym typeface="Helvetica Neue"/>
              </a:rPr>
              <a:t>Discovery and passion-point audiences with high engagement and lower competitive clutter.</a:t>
            </a:r>
            <a:endParaRPr sz="800">
              <a:solidFill>
                <a:schemeClr val="lt1"/>
              </a:solidFill>
              <a:latin typeface="Helvetica Neue"/>
              <a:ea typeface="Helvetica Neue"/>
              <a:cs typeface="Helvetica Neue"/>
              <a:sym typeface="Helvetica Neue"/>
            </a:endParaRPr>
          </a:p>
          <a:p>
            <a:pPr indent="0" lvl="0" marL="0" rtl="0" algn="l">
              <a:lnSpc>
                <a:spcPct val="125000"/>
              </a:lnSpc>
              <a:spcBef>
                <a:spcPts val="500"/>
              </a:spcBef>
              <a:spcAft>
                <a:spcPts val="0"/>
              </a:spcAft>
              <a:buNone/>
            </a:pPr>
            <a:r>
              <a:t/>
            </a:r>
            <a:endParaRPr sz="800">
              <a:solidFill>
                <a:schemeClr val="lt1"/>
              </a:solidFill>
              <a:latin typeface="Helvetica Neue"/>
              <a:ea typeface="Helvetica Neue"/>
              <a:cs typeface="Helvetica Neue"/>
              <a:sym typeface="Helvetica Neue"/>
            </a:endParaRPr>
          </a:p>
          <a:p>
            <a:pPr indent="0" lvl="0" marL="0" rtl="0" algn="l">
              <a:lnSpc>
                <a:spcPct val="125000"/>
              </a:lnSpc>
              <a:spcBef>
                <a:spcPts val="500"/>
              </a:spcBef>
              <a:spcAft>
                <a:spcPts val="0"/>
              </a:spcAft>
              <a:buNone/>
            </a:pPr>
            <a:br>
              <a:rPr b="1" lang="en" sz="800">
                <a:solidFill>
                  <a:schemeClr val="lt1"/>
                </a:solidFill>
                <a:latin typeface="Helvetica Neue"/>
                <a:ea typeface="Helvetica Neue"/>
                <a:cs typeface="Helvetica Neue"/>
                <a:sym typeface="Helvetica Neue"/>
              </a:rPr>
            </a:br>
            <a:r>
              <a:rPr b="1" lang="en" sz="800">
                <a:solidFill>
                  <a:schemeClr val="lt1"/>
                </a:solidFill>
                <a:latin typeface="Helvetica Neue"/>
                <a:ea typeface="Helvetica Neue"/>
                <a:cs typeface="Helvetica Neue"/>
                <a:sym typeface="Helvetica Neue"/>
              </a:rPr>
              <a:t>Sample Inventory List</a:t>
            </a:r>
            <a:endParaRPr sz="800">
              <a:solidFill>
                <a:schemeClr val="lt1"/>
              </a:solidFill>
              <a:latin typeface="Helvetica Neue"/>
              <a:ea typeface="Helvetica Neue"/>
              <a:cs typeface="Helvetica Neue"/>
              <a:sym typeface="Helvetica Neue"/>
            </a:endParaRPr>
          </a:p>
          <a:p>
            <a:pPr indent="-142240" lvl="0" marL="182880" rtl="0" algn="l">
              <a:lnSpc>
                <a:spcPct val="125000"/>
              </a:lnSpc>
              <a:spcBef>
                <a:spcPts val="50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History Channel </a:t>
            </a:r>
            <a:r>
              <a:rPr i="1" lang="en" sz="800">
                <a:solidFill>
                  <a:schemeClr val="lt1"/>
                </a:solidFill>
                <a:latin typeface="Helvetica Neue"/>
                <a:ea typeface="Helvetica Neue"/>
                <a:cs typeface="Helvetica Neue"/>
                <a:sym typeface="Helvetica Neue"/>
              </a:rPr>
              <a:t>Craftsmanship, expertise, long-form storytelling</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PBS / PBS Living</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Credibility, trust, family decision-makers</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MotorTrend TV</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Performance, design, form + function</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The CW</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Select adult-skewing content only</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The Outdoor Channel </a:t>
            </a:r>
            <a:r>
              <a:rPr i="1" lang="en" sz="800">
                <a:solidFill>
                  <a:schemeClr val="lt1"/>
                </a:solidFill>
                <a:latin typeface="Helvetica Neue"/>
                <a:ea typeface="Helvetica Neue"/>
                <a:cs typeface="Helvetica Neue"/>
                <a:sym typeface="Helvetica Neue"/>
              </a:rPr>
              <a:t>Lifestyle, recreation, family orientation</a:t>
            </a:r>
            <a:endParaRPr i="1" sz="800">
              <a:solidFill>
                <a:schemeClr val="lt1"/>
              </a:solidFill>
              <a:latin typeface="Helvetica Neue"/>
              <a:ea typeface="Helvetica Neue"/>
              <a:cs typeface="Helvetica Neue"/>
              <a:sym typeface="Helvetica Neue"/>
            </a:endParaRPr>
          </a:p>
          <a:p>
            <a:pPr indent="0" lvl="0" marL="0" rtl="0" algn="l">
              <a:lnSpc>
                <a:spcPct val="125000"/>
              </a:lnSpc>
              <a:spcBef>
                <a:spcPts val="500"/>
              </a:spcBef>
              <a:spcAft>
                <a:spcPts val="500"/>
              </a:spcAft>
              <a:buNone/>
            </a:pPr>
            <a:r>
              <a:t/>
            </a:r>
            <a:endParaRPr sz="800">
              <a:solidFill>
                <a:schemeClr val="lt1"/>
              </a:solidFill>
              <a:latin typeface="Helvetica Neue"/>
              <a:ea typeface="Helvetica Neue"/>
              <a:cs typeface="Helvetica Neue"/>
              <a:sym typeface="Helvetica Neue"/>
            </a:endParaRPr>
          </a:p>
        </p:txBody>
      </p:sp>
      <p:cxnSp>
        <p:nvCxnSpPr>
          <p:cNvPr id="185" name="Google Shape;185;p25"/>
          <p:cNvCxnSpPr/>
          <p:nvPr/>
        </p:nvCxnSpPr>
        <p:spPr>
          <a:xfrm>
            <a:off x="432175" y="1832600"/>
            <a:ext cx="0" cy="2887200"/>
          </a:xfrm>
          <a:prstGeom prst="straightConnector1">
            <a:avLst/>
          </a:prstGeom>
          <a:noFill/>
          <a:ln cap="flat" cmpd="sng" w="9525">
            <a:solidFill>
              <a:srgbClr val="7CFBD1"/>
            </a:solidFill>
            <a:prstDash val="solid"/>
            <a:round/>
            <a:headEnd len="med" w="med" type="none"/>
            <a:tailEnd len="med" w="med" type="none"/>
          </a:ln>
        </p:spPr>
      </p:cxnSp>
      <p:cxnSp>
        <p:nvCxnSpPr>
          <p:cNvPr id="186" name="Google Shape;186;p25"/>
          <p:cNvCxnSpPr/>
          <p:nvPr/>
        </p:nvCxnSpPr>
        <p:spPr>
          <a:xfrm>
            <a:off x="3318697" y="1832600"/>
            <a:ext cx="0" cy="2887200"/>
          </a:xfrm>
          <a:prstGeom prst="straightConnector1">
            <a:avLst/>
          </a:prstGeom>
          <a:noFill/>
          <a:ln cap="flat" cmpd="sng" w="9525">
            <a:solidFill>
              <a:srgbClr val="7CFBD1"/>
            </a:solidFill>
            <a:prstDash val="solid"/>
            <a:round/>
            <a:headEnd len="med" w="med" type="none"/>
            <a:tailEnd len="med" w="med" type="none"/>
          </a:ln>
        </p:spPr>
      </p:cxnSp>
      <p:sp>
        <p:nvSpPr>
          <p:cNvPr id="187" name="Google Shape;187;p25"/>
          <p:cNvSpPr txBox="1"/>
          <p:nvPr/>
        </p:nvSpPr>
        <p:spPr>
          <a:xfrm>
            <a:off x="6350475" y="1832600"/>
            <a:ext cx="2665800" cy="331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Helvetica Neue"/>
                <a:ea typeface="Helvetica Neue"/>
                <a:cs typeface="Helvetica Neue"/>
                <a:sym typeface="Helvetica Neue"/>
              </a:rPr>
              <a:t>Premium Core</a:t>
            </a:r>
            <a:endParaRPr sz="1300">
              <a:solidFill>
                <a:schemeClr val="lt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rPr lang="en" sz="800">
                <a:solidFill>
                  <a:schemeClr val="lt1"/>
                </a:solidFill>
                <a:latin typeface="Helvetica Neue"/>
                <a:ea typeface="Helvetica Neue"/>
                <a:cs typeface="Helvetica Neue"/>
                <a:sym typeface="Helvetica Neue"/>
              </a:rPr>
              <a:t>Always-on reach, SOV battleground. Frequency builds and category dominance established through vertical curation.</a:t>
            </a:r>
            <a:br>
              <a:rPr lang="en" sz="800">
                <a:solidFill>
                  <a:schemeClr val="lt1"/>
                </a:solidFill>
                <a:latin typeface="Helvetica Neue"/>
                <a:ea typeface="Helvetica Neue"/>
                <a:cs typeface="Helvetica Neue"/>
                <a:sym typeface="Helvetica Neue"/>
              </a:rPr>
            </a:br>
            <a:endParaRPr sz="800">
              <a:solidFill>
                <a:schemeClr val="lt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br>
              <a:rPr b="1" lang="en" sz="800">
                <a:solidFill>
                  <a:schemeClr val="lt1"/>
                </a:solidFill>
                <a:latin typeface="Helvetica Neue"/>
                <a:ea typeface="Helvetica Neue"/>
                <a:cs typeface="Helvetica Neue"/>
                <a:sym typeface="Helvetica Neue"/>
              </a:rPr>
            </a:br>
            <a:r>
              <a:rPr b="1" lang="en" sz="800">
                <a:solidFill>
                  <a:schemeClr val="lt1"/>
                </a:solidFill>
                <a:latin typeface="Helvetica Neue"/>
                <a:ea typeface="Helvetica Neue"/>
                <a:cs typeface="Helvetica Neue"/>
                <a:sym typeface="Helvetica Neue"/>
              </a:rPr>
              <a:t>Sample Inventory List</a:t>
            </a:r>
            <a:endParaRPr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Roku Channel</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Lifestyle, Home, Documentary</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Tubi </a:t>
            </a:r>
            <a:r>
              <a:rPr i="1" lang="en" sz="800">
                <a:solidFill>
                  <a:schemeClr val="lt1"/>
                </a:solidFill>
                <a:latin typeface="Helvetica Neue"/>
                <a:ea typeface="Helvetica Neue"/>
                <a:cs typeface="Helvetica Neue"/>
                <a:sym typeface="Helvetica Neue"/>
              </a:rPr>
              <a:t>Curated verticals only</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Pluto TV</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Genre-controlled placements</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Amazon Fire TV</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Select channels and content hubs</a:t>
            </a:r>
            <a:endParaRPr i="1" sz="800">
              <a:solidFill>
                <a:schemeClr val="lt1"/>
              </a:solidFill>
              <a:latin typeface="Helvetica Neue"/>
              <a:ea typeface="Helvetica Neue"/>
              <a:cs typeface="Helvetica Neue"/>
              <a:sym typeface="Helvetica Neue"/>
            </a:endParaRPr>
          </a:p>
          <a:p>
            <a:pPr indent="-142240" lvl="0" marL="182880" rtl="0" algn="l">
              <a:lnSpc>
                <a:spcPct val="125000"/>
              </a:lnSpc>
              <a:spcBef>
                <a:spcPts val="0"/>
              </a:spcBef>
              <a:spcAft>
                <a:spcPts val="0"/>
              </a:spcAft>
              <a:buClr>
                <a:schemeClr val="lt1"/>
              </a:buClr>
              <a:buSzPts val="800"/>
              <a:buFont typeface="Helvetica Neue"/>
              <a:buChar char="●"/>
            </a:pPr>
            <a:r>
              <a:rPr b="1" lang="en" sz="800">
                <a:solidFill>
                  <a:schemeClr val="lt1"/>
                </a:solidFill>
                <a:latin typeface="Helvetica Neue"/>
                <a:ea typeface="Helvetica Neue"/>
                <a:cs typeface="Helvetica Neue"/>
                <a:sym typeface="Helvetica Neue"/>
              </a:rPr>
              <a:t>Discovery+</a:t>
            </a:r>
            <a:r>
              <a:rPr lang="en" sz="800">
                <a:solidFill>
                  <a:schemeClr val="lt1"/>
                </a:solidFill>
                <a:latin typeface="Helvetica Neue"/>
                <a:ea typeface="Helvetica Neue"/>
                <a:cs typeface="Helvetica Neue"/>
                <a:sym typeface="Helvetica Neue"/>
              </a:rPr>
              <a:t> </a:t>
            </a:r>
            <a:r>
              <a:rPr i="1" lang="en" sz="800">
                <a:solidFill>
                  <a:schemeClr val="lt1"/>
                </a:solidFill>
                <a:latin typeface="Helvetica Neue"/>
                <a:ea typeface="Helvetica Neue"/>
                <a:cs typeface="Helvetica Neue"/>
                <a:sym typeface="Helvetica Neue"/>
              </a:rPr>
              <a:t>Lifestyle, home, and factual content</a:t>
            </a:r>
            <a:endParaRPr i="1" sz="800">
              <a:solidFill>
                <a:schemeClr val="lt1"/>
              </a:solidFill>
              <a:latin typeface="Helvetica Neue"/>
              <a:ea typeface="Helvetica Neue"/>
              <a:cs typeface="Helvetica Neue"/>
              <a:sym typeface="Helvetica Neue"/>
            </a:endParaRPr>
          </a:p>
        </p:txBody>
      </p:sp>
      <p:cxnSp>
        <p:nvCxnSpPr>
          <p:cNvPr id="188" name="Google Shape;188;p25"/>
          <p:cNvCxnSpPr/>
          <p:nvPr/>
        </p:nvCxnSpPr>
        <p:spPr>
          <a:xfrm>
            <a:off x="6205225" y="1832600"/>
            <a:ext cx="0" cy="2887200"/>
          </a:xfrm>
          <a:prstGeom prst="straightConnector1">
            <a:avLst/>
          </a:prstGeom>
          <a:noFill/>
          <a:ln cap="flat" cmpd="sng" w="9525">
            <a:solidFill>
              <a:srgbClr val="7CFBD1"/>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2" name="Shape 192"/>
        <p:cNvGrpSpPr/>
        <p:nvPr/>
      </p:nvGrpSpPr>
      <p:grpSpPr>
        <a:xfrm>
          <a:off x="0" y="0"/>
          <a:ext cx="0" cy="0"/>
          <a:chOff x="0" y="0"/>
          <a:chExt cx="0" cy="0"/>
        </a:xfrm>
      </p:grpSpPr>
      <p:sp>
        <p:nvSpPr>
          <p:cNvPr id="193" name="Google Shape;193;p26"/>
          <p:cNvSpPr/>
          <p:nvPr/>
        </p:nvSpPr>
        <p:spPr>
          <a:xfrm>
            <a:off x="6778200" y="1982767"/>
            <a:ext cx="2071800" cy="2604000"/>
          </a:xfrm>
          <a:prstGeom prst="roundRect">
            <a:avLst>
              <a:gd fmla="val 3977" name="adj"/>
            </a:avLst>
          </a:prstGeom>
          <a:solidFill>
            <a:srgbClr val="434343">
              <a:alpha val="27669"/>
            </a:srgbClr>
          </a:solidFill>
          <a:ln cap="flat" cmpd="sng" w="9525">
            <a:solidFill>
              <a:srgbClr val="7CFBD1"/>
            </a:solidFill>
            <a:prstDash val="solid"/>
            <a:round/>
            <a:headEnd len="sm" w="sm" type="none"/>
            <a:tailEnd len="sm" w="sm" type="none"/>
          </a:ln>
          <a:effectLst>
            <a:outerShdw blurRad="57150" rotWithShape="0" algn="bl" dir="5400000" dist="19050">
              <a:srgbClr val="053A6B">
                <a:alpha val="50000"/>
              </a:srgbClr>
            </a:outerShdw>
          </a:effectLst>
        </p:spPr>
        <p:txBody>
          <a:bodyPr anchorCtr="0" anchor="t" bIns="91425" lIns="91425" spcFirstLastPara="1" rIns="91425" wrap="square" tIns="91425">
            <a:noAutofit/>
          </a:bodyPr>
          <a:lstStyle/>
          <a:p>
            <a:pPr indent="0" lvl="0" marL="0" rtl="0" algn="l">
              <a:spcBef>
                <a:spcPts val="500"/>
              </a:spcBef>
              <a:spcAft>
                <a:spcPts val="0"/>
              </a:spcAft>
              <a:buNone/>
            </a:pPr>
            <a:r>
              <a:t/>
            </a:r>
            <a:endParaRPr sz="800">
              <a:solidFill>
                <a:schemeClr val="lt1"/>
              </a:solidFill>
              <a:latin typeface="Helvetica Neue Light"/>
              <a:ea typeface="Helvetica Neue Light"/>
              <a:cs typeface="Helvetica Neue Light"/>
              <a:sym typeface="Helvetica Neue Light"/>
            </a:endParaRPr>
          </a:p>
        </p:txBody>
      </p:sp>
      <p:sp>
        <p:nvSpPr>
          <p:cNvPr id="194" name="Google Shape;194;p26"/>
          <p:cNvSpPr/>
          <p:nvPr/>
        </p:nvSpPr>
        <p:spPr>
          <a:xfrm>
            <a:off x="4616800" y="1982752"/>
            <a:ext cx="2071800" cy="2604000"/>
          </a:xfrm>
          <a:prstGeom prst="roundRect">
            <a:avLst>
              <a:gd fmla="val 3977" name="adj"/>
            </a:avLst>
          </a:prstGeom>
          <a:solidFill>
            <a:srgbClr val="434343">
              <a:alpha val="27669"/>
            </a:srgbClr>
          </a:solidFill>
          <a:ln cap="flat" cmpd="sng" w="9525">
            <a:solidFill>
              <a:srgbClr val="7CFBD1"/>
            </a:solidFill>
            <a:prstDash val="solid"/>
            <a:round/>
            <a:headEnd len="sm" w="sm" type="none"/>
            <a:tailEnd len="sm" w="sm" type="none"/>
          </a:ln>
          <a:effectLst>
            <a:outerShdw blurRad="57150" rotWithShape="0" algn="bl" dir="5400000" dist="19050">
              <a:srgbClr val="053A6B">
                <a:alpha val="50000"/>
              </a:srgbClr>
            </a:outerShdw>
          </a:effectLst>
        </p:spPr>
        <p:txBody>
          <a:bodyPr anchorCtr="0" anchor="t" bIns="91425" lIns="91425" spcFirstLastPara="1" rIns="91425" wrap="square" tIns="91425">
            <a:noAutofit/>
          </a:bodyPr>
          <a:lstStyle/>
          <a:p>
            <a:pPr indent="0" lvl="0" marL="0" rtl="0" algn="l">
              <a:spcBef>
                <a:spcPts val="500"/>
              </a:spcBef>
              <a:spcAft>
                <a:spcPts val="0"/>
              </a:spcAft>
              <a:buNone/>
            </a:pPr>
            <a:r>
              <a:t/>
            </a:r>
            <a:endParaRPr sz="800">
              <a:solidFill>
                <a:schemeClr val="lt1"/>
              </a:solidFill>
              <a:latin typeface="Helvetica Neue Light"/>
              <a:ea typeface="Helvetica Neue Light"/>
              <a:cs typeface="Helvetica Neue Light"/>
              <a:sym typeface="Helvetica Neue Light"/>
            </a:endParaRPr>
          </a:p>
        </p:txBody>
      </p:sp>
      <p:graphicFrame>
        <p:nvGraphicFramePr>
          <p:cNvPr id="195" name="Google Shape;195;p26"/>
          <p:cNvGraphicFramePr/>
          <p:nvPr/>
        </p:nvGraphicFramePr>
        <p:xfrm>
          <a:off x="383725" y="1982781"/>
          <a:ext cx="3000000" cy="3000000"/>
        </p:xfrm>
        <a:graphic>
          <a:graphicData uri="http://schemas.openxmlformats.org/drawingml/2006/table">
            <a:tbl>
              <a:tblPr>
                <a:noFill/>
                <a:tableStyleId>{703F9EC0-1418-4363-82B7-EE28EEC8E8EE}</a:tableStyleId>
              </a:tblPr>
              <a:tblGrid>
                <a:gridCol w="3905350"/>
              </a:tblGrid>
              <a:tr h="279800">
                <a:tc>
                  <a:txBody>
                    <a:bodyPr/>
                    <a:lstStyle/>
                    <a:p>
                      <a:pPr indent="0" lvl="0" marL="0" rtl="0" algn="l">
                        <a:lnSpc>
                          <a:spcPct val="140000"/>
                        </a:lnSpc>
                        <a:spcBef>
                          <a:spcPts val="0"/>
                        </a:spcBef>
                        <a:spcAft>
                          <a:spcPts val="0"/>
                        </a:spcAft>
                        <a:buNone/>
                      </a:pPr>
                      <a:r>
                        <a:rPr b="1" lang="en" sz="1100">
                          <a:solidFill>
                            <a:srgbClr val="E8E8E8"/>
                          </a:solidFill>
                        </a:rPr>
                        <a:t>How PurePlay Uses It</a:t>
                      </a:r>
                      <a:endParaRPr sz="1600"/>
                    </a:p>
                  </a:txBody>
                  <a:tcPr marT="91425"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7CFBD1"/>
                      </a:solidFill>
                      <a:prstDash val="solid"/>
                      <a:round/>
                      <a:headEnd len="sm" w="sm" type="none"/>
                      <a:tailEnd len="sm" w="sm" type="none"/>
                    </a:lnB>
                  </a:tcPr>
                </a:tc>
              </a:tr>
              <a:tr h="970275">
                <a:tc>
                  <a:txBody>
                    <a:bodyPr/>
                    <a:lstStyle/>
                    <a:p>
                      <a:pPr indent="0" lvl="0" marL="0" rtl="0" algn="l">
                        <a:lnSpc>
                          <a:spcPct val="140000"/>
                        </a:lnSpc>
                        <a:spcBef>
                          <a:spcPts val="0"/>
                        </a:spcBef>
                        <a:spcAft>
                          <a:spcPts val="0"/>
                        </a:spcAft>
                        <a:buNone/>
                      </a:pPr>
                      <a:r>
                        <a:rPr b="1" lang="en" sz="900">
                          <a:solidFill>
                            <a:srgbClr val="E8E8E8"/>
                          </a:solidFill>
                        </a:rPr>
                        <a:t>Signal → Action</a:t>
                      </a:r>
                      <a:endParaRPr b="1" sz="900">
                        <a:solidFill>
                          <a:srgbClr val="E8E8E8"/>
                        </a:solidFill>
                      </a:endParaRPr>
                    </a:p>
                    <a:p>
                      <a:pPr indent="0" lvl="0" marL="0" rtl="0" algn="l">
                        <a:lnSpc>
                          <a:spcPct val="115000"/>
                        </a:lnSpc>
                        <a:spcBef>
                          <a:spcPts val="500"/>
                        </a:spcBef>
                        <a:spcAft>
                          <a:spcPts val="0"/>
                        </a:spcAft>
                        <a:buNone/>
                      </a:pPr>
                      <a:r>
                        <a:rPr lang="en" sz="900">
                          <a:solidFill>
                            <a:srgbClr val="E8E8E8"/>
                          </a:solidFill>
                        </a:rPr>
                        <a:t>Verified foot traffic data enters PurePlay’s system as a live optimization input — not a post-campaign report. Every bid and creative decision is anchored to real in-store behavior.</a:t>
                      </a:r>
                      <a:endParaRPr/>
                    </a:p>
                  </a:txBody>
                  <a:tcPr marT="18287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7CFBD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196" name="Google Shape;196;p26"/>
          <p:cNvGraphicFramePr/>
          <p:nvPr/>
        </p:nvGraphicFramePr>
        <p:xfrm>
          <a:off x="6778200" y="1982756"/>
          <a:ext cx="3000000" cy="3000000"/>
        </p:xfrm>
        <a:graphic>
          <a:graphicData uri="http://schemas.openxmlformats.org/drawingml/2006/table">
            <a:tbl>
              <a:tblPr>
                <a:noFill/>
                <a:tableStyleId>{703F9EC0-1418-4363-82B7-EE28EEC8E8EE}</a:tableStyleId>
              </a:tblPr>
              <a:tblGrid>
                <a:gridCol w="1035900"/>
                <a:gridCol w="1035900"/>
              </a:tblGrid>
              <a:tr h="876750">
                <a:tc>
                  <a:txBody>
                    <a:bodyPr/>
                    <a:lstStyle/>
                    <a:p>
                      <a:pPr indent="0" lvl="0" marL="0" rtl="0" algn="l">
                        <a:lnSpc>
                          <a:spcPct val="140000"/>
                        </a:lnSpc>
                        <a:spcBef>
                          <a:spcPts val="0"/>
                        </a:spcBef>
                        <a:spcAft>
                          <a:spcPts val="0"/>
                        </a:spcAft>
                        <a:buNone/>
                      </a:pPr>
                      <a:r>
                        <a:rPr b="1" lang="en" sz="3500">
                          <a:solidFill>
                            <a:srgbClr val="E8E8E8"/>
                          </a:solidFill>
                        </a:rPr>
                        <a:t>925</a:t>
                      </a:r>
                      <a:r>
                        <a:rPr b="1" lang="en" sz="2400">
                          <a:solidFill>
                            <a:srgbClr val="E8E8E8"/>
                          </a:solidFill>
                        </a:rPr>
                        <a:t>  </a:t>
                      </a:r>
                      <a:endParaRPr sz="2900"/>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7CFBD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800">
                          <a:solidFill>
                            <a:srgbClr val="E8E8E8"/>
                          </a:solidFill>
                        </a:rPr>
                        <a:t>US Store Locations</a:t>
                      </a:r>
                      <a:endParaRPr b="1" sz="800">
                        <a:solidFill>
                          <a:srgbClr val="E8E8E8"/>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7CFBD1"/>
                      </a:solidFill>
                      <a:prstDash val="solid"/>
                      <a:round/>
                      <a:headEnd len="sm" w="sm" type="none"/>
                      <a:tailEnd len="sm" w="sm" type="none"/>
                    </a:lnB>
                  </a:tcPr>
                </a:tc>
              </a:tr>
              <a:tr h="1737300">
                <a:tc gridSpan="2">
                  <a:txBody>
                    <a:bodyPr/>
                    <a:lstStyle/>
                    <a:p>
                      <a:pPr indent="0" lvl="0" marL="0" rtl="0" algn="l">
                        <a:lnSpc>
                          <a:spcPct val="140000"/>
                        </a:lnSpc>
                        <a:spcBef>
                          <a:spcPts val="0"/>
                        </a:spcBef>
                        <a:spcAft>
                          <a:spcPts val="0"/>
                        </a:spcAft>
                        <a:buNone/>
                      </a:pPr>
                      <a:r>
                        <a:rPr b="1" lang="en" sz="900">
                          <a:solidFill>
                            <a:srgbClr val="E8E8E8"/>
                          </a:solidFill>
                        </a:rPr>
                        <a:t>Geo-Intelligent Spend</a:t>
                      </a:r>
                      <a:endParaRPr b="1" sz="900">
                        <a:solidFill>
                          <a:srgbClr val="E8E8E8"/>
                        </a:solidFill>
                      </a:endParaRPr>
                    </a:p>
                    <a:p>
                      <a:pPr indent="0" lvl="0" marL="0" rtl="0" algn="l">
                        <a:lnSpc>
                          <a:spcPct val="115000"/>
                        </a:lnSpc>
                        <a:spcBef>
                          <a:spcPts val="500"/>
                        </a:spcBef>
                        <a:spcAft>
                          <a:spcPts val="0"/>
                        </a:spcAft>
                        <a:buNone/>
                      </a:pPr>
                      <a:r>
                        <a:rPr lang="en" sz="900">
                          <a:solidFill>
                            <a:srgbClr val="E8E8E8"/>
                          </a:solidFill>
                        </a:rPr>
                        <a:t>PurePlay’s Pulse AI layers store proximity into both creative and bid strategy — concentrating spend where LensCrafters can convert intent into a real in-store visit.</a:t>
                      </a:r>
                      <a:endParaRPr sz="900">
                        <a:solidFill>
                          <a:srgbClr val="E8E8E8"/>
                        </a:solidFill>
                      </a:endParaRPr>
                    </a:p>
                    <a:p>
                      <a:pPr indent="0" lvl="0" marL="0" rtl="0" algn="l">
                        <a:lnSpc>
                          <a:spcPct val="115000"/>
                        </a:lnSpc>
                        <a:spcBef>
                          <a:spcPts val="0"/>
                        </a:spcBef>
                        <a:spcAft>
                          <a:spcPts val="0"/>
                        </a:spcAft>
                        <a:buNone/>
                      </a:pPr>
                      <a:r>
                        <a:t/>
                      </a:r>
                      <a:endParaRPr sz="900">
                        <a:solidFill>
                          <a:srgbClr val="E8E8E8"/>
                        </a:solidFill>
                      </a:endParaRPr>
                    </a:p>
                  </a:txBody>
                  <a:tcPr marT="18287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7CFBD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bl>
          </a:graphicData>
        </a:graphic>
      </p:graphicFrame>
      <p:graphicFrame>
        <p:nvGraphicFramePr>
          <p:cNvPr id="197" name="Google Shape;197;p26"/>
          <p:cNvGraphicFramePr/>
          <p:nvPr/>
        </p:nvGraphicFramePr>
        <p:xfrm>
          <a:off x="4616800" y="1982744"/>
          <a:ext cx="3000000" cy="3000000"/>
        </p:xfrm>
        <a:graphic>
          <a:graphicData uri="http://schemas.openxmlformats.org/drawingml/2006/table">
            <a:tbl>
              <a:tblPr>
                <a:noFill/>
                <a:tableStyleId>{703F9EC0-1418-4363-82B7-EE28EEC8E8EE}</a:tableStyleId>
              </a:tblPr>
              <a:tblGrid>
                <a:gridCol w="1119250"/>
                <a:gridCol w="928750"/>
              </a:tblGrid>
              <a:tr h="876750">
                <a:tc>
                  <a:txBody>
                    <a:bodyPr/>
                    <a:lstStyle/>
                    <a:p>
                      <a:pPr indent="0" lvl="0" marL="0" rtl="0" algn="l">
                        <a:lnSpc>
                          <a:spcPct val="140000"/>
                        </a:lnSpc>
                        <a:spcBef>
                          <a:spcPts val="0"/>
                        </a:spcBef>
                        <a:spcAft>
                          <a:spcPts val="0"/>
                        </a:spcAft>
                        <a:buClr>
                          <a:srgbClr val="000000"/>
                        </a:buClr>
                        <a:buSzPts val="1100"/>
                        <a:buFont typeface="Arial"/>
                        <a:buNone/>
                      </a:pPr>
                      <a:r>
                        <a:rPr b="1" lang="en" sz="3500">
                          <a:solidFill>
                            <a:srgbClr val="E8E8E8"/>
                          </a:solidFill>
                        </a:rPr>
                        <a:t>17%  </a:t>
                      </a:r>
                      <a:endParaRPr b="1" sz="3500">
                        <a:solidFill>
                          <a:srgbClr val="E8E8E8"/>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7CFBD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800">
                          <a:solidFill>
                            <a:srgbClr val="E8E8E8"/>
                          </a:solidFill>
                        </a:rPr>
                        <a:t>above foot traffic</a:t>
                      </a:r>
                      <a:endParaRPr b="1" sz="800">
                        <a:solidFill>
                          <a:srgbClr val="E8E8E8"/>
                        </a:solidFill>
                      </a:endParaRPr>
                    </a:p>
                    <a:p>
                      <a:pPr indent="0" lvl="0" marL="0" rtl="0" algn="l">
                        <a:lnSpc>
                          <a:spcPct val="100000"/>
                        </a:lnSpc>
                        <a:spcBef>
                          <a:spcPts val="0"/>
                        </a:spcBef>
                        <a:spcAft>
                          <a:spcPts val="0"/>
                        </a:spcAft>
                        <a:buNone/>
                      </a:pPr>
                      <a:r>
                        <a:rPr b="1" lang="en" sz="800">
                          <a:solidFill>
                            <a:srgbClr val="E8E8E8"/>
                          </a:solidFill>
                        </a:rPr>
                        <a:t>benchmarks</a:t>
                      </a:r>
                      <a:endParaRPr b="1" sz="800">
                        <a:solidFill>
                          <a:srgbClr val="E8E8E8"/>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7CFBD1"/>
                      </a:solidFill>
                      <a:prstDash val="solid"/>
                      <a:round/>
                      <a:headEnd len="sm" w="sm" type="none"/>
                      <a:tailEnd len="sm" w="sm" type="none"/>
                    </a:lnB>
                  </a:tcPr>
                </a:tc>
              </a:tr>
              <a:tr h="1737300">
                <a:tc gridSpan="2">
                  <a:txBody>
                    <a:bodyPr/>
                    <a:lstStyle/>
                    <a:p>
                      <a:pPr indent="0" lvl="0" marL="0" rtl="0" algn="l">
                        <a:lnSpc>
                          <a:spcPct val="140000"/>
                        </a:lnSpc>
                        <a:spcBef>
                          <a:spcPts val="0"/>
                        </a:spcBef>
                        <a:spcAft>
                          <a:spcPts val="0"/>
                        </a:spcAft>
                        <a:buNone/>
                      </a:pPr>
                      <a:r>
                        <a:rPr b="1" lang="en" sz="900">
                          <a:solidFill>
                            <a:srgbClr val="E8E8E8"/>
                          </a:solidFill>
                        </a:rPr>
                        <a:t>Sunglass Hut Proof Point</a:t>
                      </a:r>
                      <a:endParaRPr b="1" sz="900">
                        <a:solidFill>
                          <a:srgbClr val="E8E8E8"/>
                        </a:solidFill>
                      </a:endParaRPr>
                    </a:p>
                    <a:p>
                      <a:pPr indent="0" lvl="0" marL="0" rtl="0" algn="l">
                        <a:lnSpc>
                          <a:spcPct val="115000"/>
                        </a:lnSpc>
                        <a:spcBef>
                          <a:spcPts val="500"/>
                        </a:spcBef>
                        <a:spcAft>
                          <a:spcPts val="0"/>
                        </a:spcAft>
                        <a:buNone/>
                      </a:pPr>
                      <a:r>
                        <a:rPr lang="en" sz="900">
                          <a:solidFill>
                            <a:srgbClr val="E8E8E8"/>
                          </a:solidFill>
                        </a:rPr>
                        <a:t>Achieved by applying Cuebiq visitation feedback to dynamically adjust creative weighting and bid logic — not from Cuebiq measurement alone. The signal told us what worked. PurePlay acted on it in real time.</a:t>
                      </a:r>
                      <a:endParaRPr sz="900">
                        <a:solidFill>
                          <a:srgbClr val="E8E8E8"/>
                        </a:solidFill>
                      </a:endParaRPr>
                    </a:p>
                  </a:txBody>
                  <a:tcPr marT="18287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7CFBD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bl>
          </a:graphicData>
        </a:graphic>
      </p:graphicFrame>
      <p:sp>
        <p:nvSpPr>
          <p:cNvPr id="198" name="Google Shape;198;p26"/>
          <p:cNvSpPr txBox="1"/>
          <p:nvPr>
            <p:ph type="title"/>
          </p:nvPr>
        </p:nvSpPr>
        <p:spPr>
          <a:xfrm>
            <a:off x="282825" y="401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Helvetica Neue Light"/>
                <a:ea typeface="Helvetica Neue Light"/>
                <a:cs typeface="Helvetica Neue Light"/>
                <a:sym typeface="Helvetica Neue Light"/>
              </a:rPr>
              <a:t>PurePlay x Cuebiq Partnership </a:t>
            </a:r>
            <a:endParaRPr>
              <a:solidFill>
                <a:schemeClr val="lt1"/>
              </a:solidFill>
              <a:latin typeface="Helvetica Neue Light"/>
              <a:ea typeface="Helvetica Neue Light"/>
              <a:cs typeface="Helvetica Neue Light"/>
              <a:sym typeface="Helvetica Neue Light"/>
            </a:endParaRPr>
          </a:p>
        </p:txBody>
      </p:sp>
      <p:sp>
        <p:nvSpPr>
          <p:cNvPr id="199" name="Google Shape;199;p26"/>
          <p:cNvSpPr txBox="1"/>
          <p:nvPr/>
        </p:nvSpPr>
        <p:spPr>
          <a:xfrm>
            <a:off x="404825" y="902950"/>
            <a:ext cx="8445300" cy="10005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i="1" lang="en" sz="1000">
                <a:solidFill>
                  <a:schemeClr val="lt1"/>
                </a:solidFill>
                <a:latin typeface="Helvetica Neue"/>
                <a:ea typeface="Helvetica Neue"/>
                <a:cs typeface="Helvetica Neue"/>
                <a:sym typeface="Helvetica Neue"/>
              </a:rPr>
              <a:t>PurePlay uses Cuebiq’s verified foot traffic data as a live feedback signal — not just a measurement tool. </a:t>
            </a:r>
            <a:endParaRPr i="1" sz="1000">
              <a:solidFill>
                <a:schemeClr val="lt1"/>
              </a:solidFill>
              <a:latin typeface="Helvetica Neue"/>
              <a:ea typeface="Helvetica Neue"/>
              <a:cs typeface="Helvetica Neue"/>
              <a:sym typeface="Helvetica Neue"/>
            </a:endParaRPr>
          </a:p>
          <a:p>
            <a:pPr indent="0" lvl="0" marL="0" rtl="0" algn="l">
              <a:spcBef>
                <a:spcPts val="0"/>
              </a:spcBef>
              <a:spcAft>
                <a:spcPts val="0"/>
              </a:spcAft>
              <a:buNone/>
            </a:pPr>
            <a:r>
              <a:t/>
            </a:r>
            <a:endParaRPr i="1" sz="1000">
              <a:solidFill>
                <a:schemeClr val="lt1"/>
              </a:solidFill>
              <a:latin typeface="Helvetica Neue"/>
              <a:ea typeface="Helvetica Neue"/>
              <a:cs typeface="Helvetica Neue"/>
              <a:sym typeface="Helvetica Neue"/>
            </a:endParaRPr>
          </a:p>
          <a:p>
            <a:pPr indent="0" lvl="0" marL="0" rtl="0" algn="l">
              <a:spcBef>
                <a:spcPts val="0"/>
              </a:spcBef>
              <a:spcAft>
                <a:spcPts val="0"/>
              </a:spcAft>
              <a:buNone/>
            </a:pPr>
            <a:r>
              <a:rPr i="1" lang="en" sz="1000">
                <a:solidFill>
                  <a:schemeClr val="lt1"/>
                </a:solidFill>
                <a:latin typeface="Helvetica Neue"/>
                <a:ea typeface="Helvetica Neue"/>
                <a:cs typeface="Helvetica Neue"/>
                <a:sym typeface="Helvetica Neue"/>
              </a:rPr>
              <a:t>By layering store visitation data with multimodal creative intelligence and competitive share-of-voice, PurePlay dynamically influences bid logic and creative weighting in real time. The result is incremental CPV efficiency that standard measurement integrations alone cannot deliver.</a:t>
            </a:r>
            <a:endParaRPr i="1" sz="1000">
              <a:solidFill>
                <a:schemeClr val="lt1"/>
              </a:solidFill>
              <a:latin typeface="Helvetica Neue"/>
              <a:ea typeface="Helvetica Neue"/>
              <a:cs typeface="Helvetica Neue"/>
              <a:sym typeface="Helvetica Neue"/>
            </a:endParaRPr>
          </a:p>
          <a:p>
            <a:pPr indent="0" lvl="0" marL="0" rtl="0" algn="l">
              <a:spcBef>
                <a:spcPts val="0"/>
              </a:spcBef>
              <a:spcAft>
                <a:spcPts val="0"/>
              </a:spcAft>
              <a:buNone/>
            </a:pPr>
            <a:r>
              <a:t/>
            </a:r>
            <a:endParaRPr i="1" sz="1300">
              <a:solidFill>
                <a:schemeClr val="lt1"/>
              </a:solidFill>
              <a:latin typeface="Helvetica Neue"/>
              <a:ea typeface="Helvetica Neue"/>
              <a:cs typeface="Helvetica Neue"/>
              <a:sym typeface="Helvetica Neue"/>
            </a:endParaRPr>
          </a:p>
        </p:txBody>
      </p:sp>
      <p:graphicFrame>
        <p:nvGraphicFramePr>
          <p:cNvPr id="200" name="Google Shape;200;p26"/>
          <p:cNvGraphicFramePr/>
          <p:nvPr/>
        </p:nvGraphicFramePr>
        <p:xfrm>
          <a:off x="383725" y="3420831"/>
          <a:ext cx="3000000" cy="3000000"/>
        </p:xfrm>
        <a:graphic>
          <a:graphicData uri="http://schemas.openxmlformats.org/drawingml/2006/table">
            <a:tbl>
              <a:tblPr>
                <a:noFill/>
                <a:tableStyleId>{703F9EC0-1418-4363-82B7-EE28EEC8E8EE}</a:tableStyleId>
              </a:tblPr>
              <a:tblGrid>
                <a:gridCol w="3905350"/>
              </a:tblGrid>
              <a:tr h="341100">
                <a:tc>
                  <a:txBody>
                    <a:bodyPr/>
                    <a:lstStyle/>
                    <a:p>
                      <a:pPr indent="0" lvl="0" marL="0" rtl="0" algn="l">
                        <a:lnSpc>
                          <a:spcPct val="140000"/>
                        </a:lnSpc>
                        <a:spcBef>
                          <a:spcPts val="0"/>
                        </a:spcBef>
                        <a:spcAft>
                          <a:spcPts val="0"/>
                        </a:spcAft>
                        <a:buNone/>
                      </a:pPr>
                      <a:r>
                        <a:rPr b="1" lang="en" sz="1100">
                          <a:solidFill>
                            <a:srgbClr val="E8E8E8"/>
                          </a:solidFill>
                        </a:rPr>
                        <a:t>The Layering Advantage</a:t>
                      </a:r>
                      <a:endParaRPr b="1" sz="1100">
                        <a:solidFill>
                          <a:srgbClr val="E8E8E8"/>
                        </a:solidFill>
                      </a:endParaRPr>
                    </a:p>
                  </a:txBody>
                  <a:tcPr marT="91425"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7CFBD1"/>
                      </a:solidFill>
                      <a:prstDash val="solid"/>
                      <a:round/>
                      <a:headEnd len="sm" w="sm" type="none"/>
                      <a:tailEnd len="sm" w="sm" type="none"/>
                    </a:lnB>
                  </a:tcPr>
                </a:tc>
              </a:tr>
              <a:tr h="968525">
                <a:tc>
                  <a:txBody>
                    <a:bodyPr/>
                    <a:lstStyle/>
                    <a:p>
                      <a:pPr indent="0" lvl="0" marL="0" rtl="0" algn="l">
                        <a:lnSpc>
                          <a:spcPct val="115000"/>
                        </a:lnSpc>
                        <a:spcBef>
                          <a:spcPts val="0"/>
                        </a:spcBef>
                        <a:spcAft>
                          <a:spcPts val="0"/>
                        </a:spcAft>
                        <a:buNone/>
                      </a:pPr>
                      <a:r>
                        <a:rPr b="1" lang="en" sz="900">
                          <a:solidFill>
                            <a:srgbClr val="E8E8E8"/>
                          </a:solidFill>
                        </a:rPr>
                        <a:t>Creative Intelligence Loop</a:t>
                      </a:r>
                      <a:endParaRPr b="1" sz="900">
                        <a:solidFill>
                          <a:srgbClr val="E8E8E8"/>
                        </a:solidFill>
                      </a:endParaRPr>
                    </a:p>
                    <a:p>
                      <a:pPr indent="0" lvl="0" marL="0" rtl="0" algn="l">
                        <a:lnSpc>
                          <a:spcPct val="115000"/>
                        </a:lnSpc>
                        <a:spcBef>
                          <a:spcPts val="0"/>
                        </a:spcBef>
                        <a:spcAft>
                          <a:spcPts val="0"/>
                        </a:spcAft>
                        <a:buNone/>
                      </a:pPr>
                      <a:r>
                        <a:t/>
                      </a:r>
                      <a:endParaRPr sz="900">
                        <a:solidFill>
                          <a:srgbClr val="E8E8E8"/>
                        </a:solidFill>
                      </a:endParaRPr>
                    </a:p>
                    <a:p>
                      <a:pPr indent="0" lvl="0" marL="0" rtl="0" algn="l">
                        <a:lnSpc>
                          <a:spcPct val="115000"/>
                        </a:lnSpc>
                        <a:spcBef>
                          <a:spcPts val="0"/>
                        </a:spcBef>
                        <a:spcAft>
                          <a:spcPts val="0"/>
                        </a:spcAft>
                        <a:buNone/>
                      </a:pPr>
                      <a:r>
                        <a:rPr lang="en" sz="900">
                          <a:solidFill>
                            <a:srgbClr val="E8E8E8"/>
                          </a:solidFill>
                        </a:rPr>
                        <a:t>As visitation patterns shift, PurePlay recalibrates creative weighting in real time — surfacing the formats and messages driving the highest-quality store visits at the lowest CPV.</a:t>
                      </a:r>
                      <a:endParaRPr/>
                    </a:p>
                  </a:txBody>
                  <a:tcPr marT="18287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7CFBD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4" name="Shape 204"/>
        <p:cNvGrpSpPr/>
        <p:nvPr/>
      </p:nvGrpSpPr>
      <p:grpSpPr>
        <a:xfrm>
          <a:off x="0" y="0"/>
          <a:ext cx="0" cy="0"/>
          <a:chOff x="0" y="0"/>
          <a:chExt cx="0" cy="0"/>
        </a:xfrm>
      </p:grpSpPr>
      <p:sp>
        <p:nvSpPr>
          <p:cNvPr id="205" name="Google Shape;205;p27"/>
          <p:cNvSpPr/>
          <p:nvPr/>
        </p:nvSpPr>
        <p:spPr>
          <a:xfrm>
            <a:off x="4986736" y="539250"/>
            <a:ext cx="3816900" cy="2032500"/>
          </a:xfrm>
          <a:prstGeom prst="roundRect">
            <a:avLst>
              <a:gd fmla="val 0" name="adj"/>
            </a:avLst>
          </a:prstGeom>
          <a:solidFill>
            <a:srgbClr val="434343">
              <a:alpha val="27669"/>
            </a:srgbClr>
          </a:solidFill>
          <a:ln cap="flat" cmpd="sng" w="9525">
            <a:solidFill>
              <a:srgbClr val="7CFBD1"/>
            </a:solidFill>
            <a:prstDash val="solid"/>
            <a:round/>
            <a:headEnd len="sm" w="sm" type="none"/>
            <a:tailEnd len="sm" w="sm" type="none"/>
          </a:ln>
          <a:effectLst>
            <a:outerShdw blurRad="57150" rotWithShape="0" algn="bl" dir="5400000" dist="19050">
              <a:srgbClr val="053A6B">
                <a:alpha val="50000"/>
              </a:srgbClr>
            </a:outerShdw>
          </a:effectLst>
        </p:spPr>
        <p:txBody>
          <a:bodyPr anchorCtr="0" anchor="t" bIns="91425" lIns="91425" spcFirstLastPara="1" rIns="91425" wrap="square" tIns="91425">
            <a:noAutofit/>
          </a:bodyPr>
          <a:lstStyle/>
          <a:p>
            <a:pPr indent="0" lvl="0" marL="0" rtl="0" algn="l">
              <a:spcBef>
                <a:spcPts val="500"/>
              </a:spcBef>
              <a:spcAft>
                <a:spcPts val="0"/>
              </a:spcAft>
              <a:buNone/>
            </a:pPr>
            <a:r>
              <a:t/>
            </a:r>
            <a:endParaRPr sz="800">
              <a:solidFill>
                <a:schemeClr val="lt1"/>
              </a:solidFill>
              <a:latin typeface="Helvetica Neue Light"/>
              <a:ea typeface="Helvetica Neue Light"/>
              <a:cs typeface="Helvetica Neue Light"/>
              <a:sym typeface="Helvetica Neue Light"/>
            </a:endParaRPr>
          </a:p>
        </p:txBody>
      </p:sp>
      <p:sp>
        <p:nvSpPr>
          <p:cNvPr id="206" name="Google Shape;206;p27"/>
          <p:cNvSpPr txBox="1"/>
          <p:nvPr>
            <p:ph type="title"/>
          </p:nvPr>
        </p:nvSpPr>
        <p:spPr>
          <a:xfrm>
            <a:off x="311700" y="539250"/>
            <a:ext cx="8520600" cy="105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Helvetica Neue Light"/>
                <a:ea typeface="Helvetica Neue Light"/>
                <a:cs typeface="Helvetica Neue Light"/>
                <a:sym typeface="Helvetica Neue Light"/>
              </a:rPr>
              <a:t>Pureplay x Cuebiq</a:t>
            </a:r>
            <a:endParaRPr sz="3200">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sz="3200">
                <a:solidFill>
                  <a:schemeClr val="lt1"/>
                </a:solidFill>
                <a:latin typeface="Helvetica Neue Light"/>
                <a:ea typeface="Helvetica Neue Light"/>
                <a:cs typeface="Helvetica Neue Light"/>
                <a:sym typeface="Helvetica Neue Light"/>
              </a:rPr>
              <a:t>Partnership</a:t>
            </a:r>
            <a:endParaRPr sz="3200">
              <a:solidFill>
                <a:schemeClr val="lt1"/>
              </a:solidFill>
              <a:latin typeface="Helvetica Neue Light"/>
              <a:ea typeface="Helvetica Neue Light"/>
              <a:cs typeface="Helvetica Neue Light"/>
              <a:sym typeface="Helvetica Neue Light"/>
            </a:endParaRPr>
          </a:p>
        </p:txBody>
      </p:sp>
      <p:sp>
        <p:nvSpPr>
          <p:cNvPr id="207" name="Google Shape;207;p27"/>
          <p:cNvSpPr txBox="1"/>
          <p:nvPr/>
        </p:nvSpPr>
        <p:spPr>
          <a:xfrm>
            <a:off x="311700" y="1764275"/>
            <a:ext cx="3553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lt1"/>
                </a:solidFill>
                <a:latin typeface="Helvetica Neue"/>
                <a:ea typeface="Helvetica Neue"/>
                <a:cs typeface="Helvetica Neue"/>
                <a:sym typeface="Helvetica Neue"/>
              </a:rPr>
              <a:t>Cuebiq's</a:t>
            </a:r>
            <a:r>
              <a:rPr lang="en" sz="1100">
                <a:solidFill>
                  <a:schemeClr val="lt1"/>
                </a:solidFill>
                <a:latin typeface="Helvetica Neue"/>
                <a:ea typeface="Helvetica Neue"/>
                <a:cs typeface="Helvetica Neue"/>
                <a:sym typeface="Helvetica Neue"/>
              </a:rPr>
              <a:t> foot traffic and purchase intelligence becomes a live optimization signal — dynamically adjusting bids and creative weighting to drive incremental CPV efficiency.</a:t>
            </a:r>
            <a:endParaRPr sz="1100">
              <a:solidFill>
                <a:schemeClr val="lt1"/>
              </a:solidFill>
              <a:latin typeface="Helvetica Neue"/>
              <a:ea typeface="Helvetica Neue"/>
              <a:cs typeface="Helvetica Neue"/>
              <a:sym typeface="Helvetica Neue"/>
            </a:endParaRPr>
          </a:p>
        </p:txBody>
      </p:sp>
      <p:graphicFrame>
        <p:nvGraphicFramePr>
          <p:cNvPr id="208" name="Google Shape;208;p27"/>
          <p:cNvGraphicFramePr/>
          <p:nvPr/>
        </p:nvGraphicFramePr>
        <p:xfrm>
          <a:off x="4986725" y="641275"/>
          <a:ext cx="3000000" cy="3000000"/>
        </p:xfrm>
        <a:graphic>
          <a:graphicData uri="http://schemas.openxmlformats.org/drawingml/2006/table">
            <a:tbl>
              <a:tblPr>
                <a:noFill/>
                <a:tableStyleId>{703F9EC0-1418-4363-82B7-EE28EEC8E8EE}</a:tableStyleId>
              </a:tblPr>
              <a:tblGrid>
                <a:gridCol w="3816900"/>
              </a:tblGrid>
              <a:tr h="342700">
                <a:tc>
                  <a:txBody>
                    <a:bodyPr/>
                    <a:lstStyle/>
                    <a:p>
                      <a:pPr indent="0" lvl="0" marL="0" rtl="0" algn="l">
                        <a:lnSpc>
                          <a:spcPct val="140000"/>
                        </a:lnSpc>
                        <a:spcBef>
                          <a:spcPts val="0"/>
                        </a:spcBef>
                        <a:spcAft>
                          <a:spcPts val="0"/>
                        </a:spcAft>
                        <a:buNone/>
                      </a:pPr>
                      <a:r>
                        <a:rPr b="1" lang="en">
                          <a:solidFill>
                            <a:srgbClr val="E8E8E8"/>
                          </a:solidFill>
                          <a:latin typeface="Helvetica Neue"/>
                          <a:ea typeface="Helvetica Neue"/>
                          <a:cs typeface="Helvetica Neue"/>
                          <a:sym typeface="Helvetica Neue"/>
                        </a:rPr>
                        <a:t>Cuebiq</a:t>
                      </a:r>
                      <a:endParaRPr>
                        <a:latin typeface="Helvetica Neue"/>
                        <a:ea typeface="Helvetica Neue"/>
                        <a:cs typeface="Helvetica Neue"/>
                        <a:sym typeface="Helvetica Neue"/>
                      </a:endParaRPr>
                    </a:p>
                  </a:txBody>
                  <a:tcPr marT="91425" marB="91425" marR="182875" marL="1828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7CFBD1"/>
                      </a:solidFill>
                      <a:prstDash val="solid"/>
                      <a:round/>
                      <a:headEnd len="sm" w="sm" type="none"/>
                      <a:tailEnd len="sm" w="sm" type="none"/>
                    </a:lnB>
                  </a:tcPr>
                </a:tc>
              </a:tr>
              <a:tr h="1578675">
                <a:tc>
                  <a:txBody>
                    <a:bodyPr/>
                    <a:lstStyle/>
                    <a:p>
                      <a:pPr indent="0" lvl="0" marL="0" rtl="0" algn="l">
                        <a:lnSpc>
                          <a:spcPct val="115000"/>
                        </a:lnSpc>
                        <a:spcBef>
                          <a:spcPts val="0"/>
                        </a:spcBef>
                        <a:spcAft>
                          <a:spcPts val="0"/>
                        </a:spcAft>
                        <a:buNone/>
                      </a:pPr>
                      <a:r>
                        <a:rPr b="1" lang="en" sz="1000">
                          <a:solidFill>
                            <a:srgbClr val="E8E8E8"/>
                          </a:solidFill>
                          <a:latin typeface="Helvetica Neue"/>
                          <a:ea typeface="Helvetica Neue"/>
                          <a:cs typeface="Helvetica Neue"/>
                          <a:sym typeface="Helvetica Neue"/>
                        </a:rPr>
                        <a:t>Device-level foot traffic attribution that goes beyond measurement. </a:t>
                      </a:r>
                      <a:endParaRPr b="1" sz="1000">
                        <a:solidFill>
                          <a:srgbClr val="E8E8E8"/>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000">
                        <a:solidFill>
                          <a:srgbClr val="E8E8E8"/>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000">
                          <a:solidFill>
                            <a:srgbClr val="E8E8E8"/>
                          </a:solidFill>
                          <a:latin typeface="Helvetica Neue"/>
                          <a:ea typeface="Helvetica Neue"/>
                          <a:cs typeface="Helvetica Neue"/>
                          <a:sym typeface="Helvetica Neue"/>
                        </a:rPr>
                        <a:t>PurePlay feeds Cuebiq visitation signals back into the optimization engine – dynamically adjusting bids and creative weighting to drive incremental CPV efficiency.</a:t>
                      </a:r>
                      <a:endParaRPr sz="1000">
                        <a:solidFill>
                          <a:srgbClr val="E8E8E8"/>
                        </a:solidFill>
                        <a:latin typeface="Helvetica Neue"/>
                        <a:ea typeface="Helvetica Neue"/>
                        <a:cs typeface="Helvetica Neue"/>
                        <a:sym typeface="Helvetica Neue"/>
                      </a:endParaRPr>
                    </a:p>
                  </a:txBody>
                  <a:tcPr marT="182875" marB="91425" marR="182875" marL="1828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7CFBD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09" name="Google Shape;209;p27"/>
          <p:cNvSpPr/>
          <p:nvPr/>
        </p:nvSpPr>
        <p:spPr>
          <a:xfrm>
            <a:off x="4986736" y="2757475"/>
            <a:ext cx="3816900" cy="2032500"/>
          </a:xfrm>
          <a:prstGeom prst="roundRect">
            <a:avLst>
              <a:gd fmla="val 0" name="adj"/>
            </a:avLst>
          </a:prstGeom>
          <a:solidFill>
            <a:srgbClr val="434343">
              <a:alpha val="27669"/>
            </a:srgbClr>
          </a:solidFill>
          <a:ln cap="flat" cmpd="sng" w="9525">
            <a:solidFill>
              <a:srgbClr val="7CFBD1"/>
            </a:solidFill>
            <a:prstDash val="solid"/>
            <a:round/>
            <a:headEnd len="sm" w="sm" type="none"/>
            <a:tailEnd len="sm" w="sm" type="none"/>
          </a:ln>
          <a:effectLst>
            <a:outerShdw blurRad="57150" rotWithShape="0" algn="bl" dir="5400000" dist="19050">
              <a:srgbClr val="053A6B">
                <a:alpha val="50000"/>
              </a:srgbClr>
            </a:outerShdw>
          </a:effectLst>
        </p:spPr>
        <p:txBody>
          <a:bodyPr anchorCtr="0" anchor="t" bIns="91425" lIns="91425" spcFirstLastPara="1" rIns="91425" wrap="square" tIns="91425">
            <a:noAutofit/>
          </a:bodyPr>
          <a:lstStyle/>
          <a:p>
            <a:pPr indent="0" lvl="0" marL="0" rtl="0" algn="l">
              <a:spcBef>
                <a:spcPts val="500"/>
              </a:spcBef>
              <a:spcAft>
                <a:spcPts val="0"/>
              </a:spcAft>
              <a:buNone/>
            </a:pPr>
            <a:r>
              <a:t/>
            </a:r>
            <a:endParaRPr sz="800">
              <a:solidFill>
                <a:schemeClr val="lt1"/>
              </a:solidFill>
              <a:latin typeface="Helvetica Neue Light"/>
              <a:ea typeface="Helvetica Neue Light"/>
              <a:cs typeface="Helvetica Neue Light"/>
              <a:sym typeface="Helvetica Neue Light"/>
            </a:endParaRPr>
          </a:p>
        </p:txBody>
      </p:sp>
      <p:graphicFrame>
        <p:nvGraphicFramePr>
          <p:cNvPr id="210" name="Google Shape;210;p27"/>
          <p:cNvGraphicFramePr/>
          <p:nvPr/>
        </p:nvGraphicFramePr>
        <p:xfrm>
          <a:off x="4986725" y="2859500"/>
          <a:ext cx="3000000" cy="3000000"/>
        </p:xfrm>
        <a:graphic>
          <a:graphicData uri="http://schemas.openxmlformats.org/drawingml/2006/table">
            <a:tbl>
              <a:tblPr>
                <a:noFill/>
                <a:tableStyleId>{703F9EC0-1418-4363-82B7-EE28EEC8E8EE}</a:tableStyleId>
              </a:tblPr>
              <a:tblGrid>
                <a:gridCol w="3816900"/>
              </a:tblGrid>
              <a:tr h="342700">
                <a:tc>
                  <a:txBody>
                    <a:bodyPr/>
                    <a:lstStyle/>
                    <a:p>
                      <a:pPr indent="0" lvl="0" marL="0" rtl="0" algn="l">
                        <a:lnSpc>
                          <a:spcPct val="140000"/>
                        </a:lnSpc>
                        <a:spcBef>
                          <a:spcPts val="0"/>
                        </a:spcBef>
                        <a:spcAft>
                          <a:spcPts val="0"/>
                        </a:spcAft>
                        <a:buNone/>
                      </a:pPr>
                      <a:r>
                        <a:rPr b="1" lang="en">
                          <a:solidFill>
                            <a:srgbClr val="E8E8E8"/>
                          </a:solidFill>
                          <a:latin typeface="Helvetica Neue"/>
                          <a:ea typeface="Helvetica Neue"/>
                          <a:cs typeface="Helvetica Neue"/>
                          <a:sym typeface="Helvetica Neue"/>
                        </a:rPr>
                        <a:t>Affinity </a:t>
                      </a:r>
                      <a:r>
                        <a:rPr b="1" i="1" lang="en" sz="900">
                          <a:solidFill>
                            <a:srgbClr val="E8E8E8"/>
                          </a:solidFill>
                          <a:latin typeface="Helvetica Neue"/>
                          <a:ea typeface="Helvetica Neue"/>
                          <a:cs typeface="Helvetica Neue"/>
                          <a:sym typeface="Helvetica Neue"/>
                        </a:rPr>
                        <a:t>via Cuebiq</a:t>
                      </a:r>
                      <a:endParaRPr i="1" sz="900">
                        <a:latin typeface="Helvetica Neue"/>
                        <a:ea typeface="Helvetica Neue"/>
                        <a:cs typeface="Helvetica Neue"/>
                        <a:sym typeface="Helvetica Neue"/>
                      </a:endParaRPr>
                    </a:p>
                  </a:txBody>
                  <a:tcPr marT="91425" marB="91425" marR="182875" marL="1828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7CFBD1"/>
                      </a:solidFill>
                      <a:prstDash val="solid"/>
                      <a:round/>
                      <a:headEnd len="sm" w="sm" type="none"/>
                      <a:tailEnd len="sm" w="sm" type="none"/>
                    </a:lnB>
                  </a:tcPr>
                </a:tc>
              </a:tr>
              <a:tr h="1578675">
                <a:tc>
                  <a:txBody>
                    <a:bodyPr/>
                    <a:lstStyle/>
                    <a:p>
                      <a:pPr indent="0" lvl="0" marL="0" rtl="0" algn="l">
                        <a:lnSpc>
                          <a:spcPct val="115000"/>
                        </a:lnSpc>
                        <a:spcBef>
                          <a:spcPts val="0"/>
                        </a:spcBef>
                        <a:spcAft>
                          <a:spcPts val="0"/>
                        </a:spcAft>
                        <a:buNone/>
                      </a:pPr>
                      <a:r>
                        <a:rPr b="1" lang="en" sz="1000">
                          <a:solidFill>
                            <a:srgbClr val="E8E8E8"/>
                          </a:solidFill>
                          <a:latin typeface="Helvetica Neue"/>
                          <a:ea typeface="Helvetica Neue"/>
                          <a:cs typeface="Helvetica Neue"/>
                          <a:sym typeface="Helvetica Neue"/>
                        </a:rPr>
                        <a:t>Purchase-based intelligence.</a:t>
                      </a:r>
                      <a:endParaRPr b="1" sz="1000">
                        <a:solidFill>
                          <a:srgbClr val="E8E8E8"/>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b="1" sz="1000">
                        <a:solidFill>
                          <a:srgbClr val="E8E8E8"/>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000">
                          <a:solidFill>
                            <a:srgbClr val="E8E8E8"/>
                          </a:solidFill>
                          <a:latin typeface="Helvetica Neue"/>
                          <a:ea typeface="Helvetica Neue"/>
                          <a:cs typeface="Helvetica Neue"/>
                          <a:sym typeface="Helvetica Neue"/>
                        </a:rPr>
                        <a:t>Transaction data enriches audience construction and validates sales lift—connecting media exposure to what actually happens at the register.</a:t>
                      </a:r>
                      <a:endParaRPr sz="1000">
                        <a:solidFill>
                          <a:srgbClr val="E8E8E8"/>
                        </a:solidFill>
                        <a:latin typeface="Helvetica Neue"/>
                        <a:ea typeface="Helvetica Neue"/>
                        <a:cs typeface="Helvetica Neue"/>
                        <a:sym typeface="Helvetica Neue"/>
                      </a:endParaRPr>
                    </a:p>
                  </a:txBody>
                  <a:tcPr marT="182875" marB="91425" marR="182875" marL="18287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28575">
                      <a:solidFill>
                        <a:srgbClr val="7CFBD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descr="Adobe Audience Finder | Cuebiq, Inc." id="211" name="Google Shape;211;p27"/>
          <p:cNvPicPr preferRelativeResize="0"/>
          <p:nvPr/>
        </p:nvPicPr>
        <p:blipFill>
          <a:blip r:embed="rId3">
            <a:alphaModFix amt="70000"/>
          </a:blip>
          <a:stretch>
            <a:fillRect/>
          </a:stretch>
        </p:blipFill>
        <p:spPr>
          <a:xfrm>
            <a:off x="311700" y="4558660"/>
            <a:ext cx="937025" cy="231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5" name="Shape 215"/>
        <p:cNvGrpSpPr/>
        <p:nvPr/>
      </p:nvGrpSpPr>
      <p:grpSpPr>
        <a:xfrm>
          <a:off x="0" y="0"/>
          <a:ext cx="0" cy="0"/>
          <a:chOff x="0" y="0"/>
          <a:chExt cx="0" cy="0"/>
        </a:xfrm>
      </p:grpSpPr>
      <p:sp>
        <p:nvSpPr>
          <p:cNvPr id="216" name="Google Shape;216;p28"/>
          <p:cNvSpPr/>
          <p:nvPr/>
        </p:nvSpPr>
        <p:spPr>
          <a:xfrm>
            <a:off x="365705" y="327365"/>
            <a:ext cx="78639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800"/>
              <a:buFont typeface="Calibri"/>
              <a:buNone/>
            </a:pPr>
            <a:r>
              <a:rPr i="0" lang="en" sz="2800" u="none" cap="none" strike="noStrike">
                <a:solidFill>
                  <a:srgbClr val="FFFFFF"/>
                </a:solidFill>
                <a:latin typeface="Helvetica Neue Light"/>
                <a:ea typeface="Helvetica Neue Light"/>
                <a:cs typeface="Helvetica Neue Light"/>
                <a:sym typeface="Helvetica Neue Light"/>
              </a:rPr>
              <a:t>Included Added Value</a:t>
            </a:r>
            <a:endParaRPr i="0" sz="2800" u="none" cap="none" strike="noStrike">
              <a:solidFill>
                <a:srgbClr val="000000"/>
              </a:solidFill>
              <a:latin typeface="Helvetica Neue Light"/>
              <a:ea typeface="Helvetica Neue Light"/>
              <a:cs typeface="Helvetica Neue Light"/>
              <a:sym typeface="Helvetica Neue Light"/>
            </a:endParaRPr>
          </a:p>
        </p:txBody>
      </p:sp>
      <p:sp>
        <p:nvSpPr>
          <p:cNvPr id="217" name="Google Shape;217;p28"/>
          <p:cNvSpPr/>
          <p:nvPr/>
        </p:nvSpPr>
        <p:spPr>
          <a:xfrm>
            <a:off x="365705" y="830285"/>
            <a:ext cx="7315200" cy="320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D9A6"/>
              </a:buClr>
              <a:buSzPts val="1200"/>
              <a:buFont typeface="Calibri"/>
              <a:buNone/>
            </a:pPr>
            <a:r>
              <a:rPr i="1" lang="en" sz="1200">
                <a:solidFill>
                  <a:srgbClr val="00D9A6"/>
                </a:solidFill>
                <a:latin typeface="Helvetica Neue Light"/>
                <a:ea typeface="Helvetica Neue Light"/>
                <a:cs typeface="Helvetica Neue Light"/>
                <a:sym typeface="Helvetica Neue Light"/>
              </a:rPr>
              <a:t>Expanded </a:t>
            </a:r>
            <a:r>
              <a:rPr i="1" lang="en" sz="1200" u="none" cap="none" strike="noStrike">
                <a:solidFill>
                  <a:srgbClr val="00D9A6"/>
                </a:solidFill>
                <a:latin typeface="Helvetica Neue Light"/>
                <a:ea typeface="Helvetica Neue Light"/>
                <a:cs typeface="Helvetica Neue Light"/>
                <a:sym typeface="Helvetica Neue Light"/>
              </a:rPr>
              <a:t>measurement, intelligence, and optimization — </a:t>
            </a:r>
            <a:r>
              <a:rPr i="1" lang="en" sz="1200">
                <a:solidFill>
                  <a:srgbClr val="00D9A6"/>
                </a:solidFill>
                <a:latin typeface="Helvetica Neue Light"/>
                <a:ea typeface="Helvetica Neue Light"/>
                <a:cs typeface="Helvetica Neue Light"/>
                <a:sym typeface="Helvetica Neue Light"/>
              </a:rPr>
              <a:t>on PurePlay</a:t>
            </a:r>
            <a:endParaRPr i="0" sz="1200" u="none" cap="none" strike="noStrike">
              <a:solidFill>
                <a:srgbClr val="000000"/>
              </a:solidFill>
              <a:latin typeface="Helvetica Neue Light"/>
              <a:ea typeface="Helvetica Neue Light"/>
              <a:cs typeface="Helvetica Neue Light"/>
              <a:sym typeface="Helvetica Neue Light"/>
            </a:endParaRPr>
          </a:p>
        </p:txBody>
      </p:sp>
      <p:sp>
        <p:nvSpPr>
          <p:cNvPr id="218" name="Google Shape;218;p28"/>
          <p:cNvSpPr/>
          <p:nvPr/>
        </p:nvSpPr>
        <p:spPr>
          <a:xfrm>
            <a:off x="640075" y="1371600"/>
            <a:ext cx="7863900" cy="332400"/>
          </a:xfrm>
          <a:prstGeom prst="rect">
            <a:avLst/>
          </a:prstGeom>
          <a:solidFill>
            <a:srgbClr val="1414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219" name="Google Shape;219;p28"/>
          <p:cNvSpPr/>
          <p:nvPr/>
        </p:nvSpPr>
        <p:spPr>
          <a:xfrm>
            <a:off x="822955" y="1371600"/>
            <a:ext cx="32004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900" u="none" cap="none" strike="noStrike">
                <a:solidFill>
                  <a:srgbClr val="FFFFFF"/>
                </a:solidFill>
                <a:latin typeface="Helvetica Neue"/>
                <a:ea typeface="Helvetica Neue"/>
                <a:cs typeface="Helvetica Neue"/>
                <a:sym typeface="Helvetica Neue"/>
              </a:rPr>
              <a:t>Cuebiq Foot Traffic Measurement</a:t>
            </a:r>
            <a:endParaRPr i="0" sz="900" u="none" cap="none" strike="noStrike">
              <a:solidFill>
                <a:srgbClr val="000000"/>
              </a:solidFill>
              <a:latin typeface="Helvetica Neue"/>
              <a:ea typeface="Helvetica Neue"/>
              <a:cs typeface="Helvetica Neue"/>
              <a:sym typeface="Helvetica Neue"/>
            </a:endParaRPr>
          </a:p>
        </p:txBody>
      </p:sp>
      <p:sp>
        <p:nvSpPr>
          <p:cNvPr id="220" name="Google Shape;220;p28"/>
          <p:cNvSpPr/>
          <p:nvPr/>
        </p:nvSpPr>
        <p:spPr>
          <a:xfrm>
            <a:off x="3276199" y="1371600"/>
            <a:ext cx="34338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i="0" lang="en" sz="850" u="none" cap="none" strike="noStrike">
                <a:solidFill>
                  <a:srgbClr val="B8BCC8"/>
                </a:solidFill>
                <a:latin typeface="Helvetica Neue"/>
                <a:ea typeface="Helvetica Neue"/>
                <a:cs typeface="Helvetica Neue"/>
                <a:sym typeface="Helvetica Neue"/>
              </a:rPr>
              <a:t>Full-flight attribution + optimization</a:t>
            </a:r>
            <a:endParaRPr i="0" sz="850" u="none" cap="none" strike="noStrike">
              <a:solidFill>
                <a:srgbClr val="000000"/>
              </a:solidFill>
              <a:latin typeface="Helvetica Neue"/>
              <a:ea typeface="Helvetica Neue"/>
              <a:cs typeface="Helvetica Neue"/>
              <a:sym typeface="Helvetica Neue"/>
            </a:endParaRPr>
          </a:p>
        </p:txBody>
      </p:sp>
      <p:sp>
        <p:nvSpPr>
          <p:cNvPr id="221" name="Google Shape;221;p28"/>
          <p:cNvSpPr/>
          <p:nvPr/>
        </p:nvSpPr>
        <p:spPr>
          <a:xfrm>
            <a:off x="640075" y="1765368"/>
            <a:ext cx="7863900" cy="332400"/>
          </a:xfrm>
          <a:prstGeom prst="rect">
            <a:avLst/>
          </a:prstGeom>
          <a:solidFill>
            <a:srgbClr val="0B0B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222" name="Google Shape;222;p28"/>
          <p:cNvSpPr/>
          <p:nvPr/>
        </p:nvSpPr>
        <p:spPr>
          <a:xfrm>
            <a:off x="822955" y="1765368"/>
            <a:ext cx="32004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900" u="none" cap="none" strike="noStrike">
                <a:solidFill>
                  <a:srgbClr val="FFFFFF"/>
                </a:solidFill>
                <a:latin typeface="Helvetica Neue"/>
                <a:ea typeface="Helvetica Neue"/>
                <a:cs typeface="Helvetica Neue"/>
                <a:sym typeface="Helvetica Neue"/>
              </a:rPr>
              <a:t>3× Pulse Playbook Outputs</a:t>
            </a:r>
            <a:endParaRPr i="0" sz="900" u="none" cap="none" strike="noStrike">
              <a:solidFill>
                <a:srgbClr val="000000"/>
              </a:solidFill>
              <a:latin typeface="Helvetica Neue"/>
              <a:ea typeface="Helvetica Neue"/>
              <a:cs typeface="Helvetica Neue"/>
              <a:sym typeface="Helvetica Neue"/>
            </a:endParaRPr>
          </a:p>
        </p:txBody>
      </p:sp>
      <p:sp>
        <p:nvSpPr>
          <p:cNvPr id="223" name="Google Shape;223;p28"/>
          <p:cNvSpPr/>
          <p:nvPr/>
        </p:nvSpPr>
        <p:spPr>
          <a:xfrm>
            <a:off x="3276199" y="1765368"/>
            <a:ext cx="34338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i="0" lang="en" sz="850" u="none" cap="none" strike="noStrike">
                <a:solidFill>
                  <a:srgbClr val="B8BCC8"/>
                </a:solidFill>
                <a:latin typeface="Helvetica Neue"/>
                <a:ea typeface="Helvetica Neue"/>
                <a:cs typeface="Helvetica Neue"/>
                <a:sym typeface="Helvetica Neue"/>
              </a:rPr>
              <a:t>Pre-Flight, Mid-Flight, Post-Flight intelligence</a:t>
            </a:r>
            <a:endParaRPr i="0" sz="850" u="none" cap="none" strike="noStrike">
              <a:solidFill>
                <a:srgbClr val="000000"/>
              </a:solidFill>
              <a:latin typeface="Helvetica Neue"/>
              <a:ea typeface="Helvetica Neue"/>
              <a:cs typeface="Helvetica Neue"/>
              <a:sym typeface="Helvetica Neue"/>
            </a:endParaRPr>
          </a:p>
        </p:txBody>
      </p:sp>
      <p:sp>
        <p:nvSpPr>
          <p:cNvPr id="224" name="Google Shape;224;p28"/>
          <p:cNvSpPr/>
          <p:nvPr/>
        </p:nvSpPr>
        <p:spPr>
          <a:xfrm>
            <a:off x="640075" y="2159137"/>
            <a:ext cx="7863900" cy="332400"/>
          </a:xfrm>
          <a:prstGeom prst="rect">
            <a:avLst/>
          </a:prstGeom>
          <a:solidFill>
            <a:srgbClr val="1414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225" name="Google Shape;225;p28"/>
          <p:cNvSpPr/>
          <p:nvPr/>
        </p:nvSpPr>
        <p:spPr>
          <a:xfrm>
            <a:off x="822955" y="2159137"/>
            <a:ext cx="32004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900" u="none" cap="none" strike="noStrike">
                <a:solidFill>
                  <a:srgbClr val="FFFFFF"/>
                </a:solidFill>
                <a:latin typeface="Helvetica Neue"/>
                <a:ea typeface="Helvetica Neue"/>
                <a:cs typeface="Helvetica Neue"/>
                <a:sym typeface="Helvetica Neue"/>
              </a:rPr>
              <a:t>Publisher-Level Transparency</a:t>
            </a:r>
            <a:endParaRPr i="0" sz="900" u="none" cap="none" strike="noStrike">
              <a:solidFill>
                <a:srgbClr val="000000"/>
              </a:solidFill>
              <a:latin typeface="Helvetica Neue"/>
              <a:ea typeface="Helvetica Neue"/>
              <a:cs typeface="Helvetica Neue"/>
              <a:sym typeface="Helvetica Neue"/>
            </a:endParaRPr>
          </a:p>
        </p:txBody>
      </p:sp>
      <p:sp>
        <p:nvSpPr>
          <p:cNvPr id="226" name="Google Shape;226;p28"/>
          <p:cNvSpPr/>
          <p:nvPr/>
        </p:nvSpPr>
        <p:spPr>
          <a:xfrm>
            <a:off x="3276199" y="2159136"/>
            <a:ext cx="34338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i="0" lang="en" sz="850" u="none" cap="none" strike="noStrike">
                <a:solidFill>
                  <a:srgbClr val="B8BCC8"/>
                </a:solidFill>
                <a:latin typeface="Helvetica Neue"/>
                <a:ea typeface="Helvetica Neue"/>
                <a:cs typeface="Helvetica Neue"/>
                <a:sym typeface="Helvetica Neue"/>
              </a:rPr>
              <a:t>Every impression publisher-identified and tier-classified</a:t>
            </a:r>
            <a:endParaRPr i="0" sz="850" u="none" cap="none" strike="noStrike">
              <a:solidFill>
                <a:srgbClr val="000000"/>
              </a:solidFill>
              <a:latin typeface="Helvetica Neue"/>
              <a:ea typeface="Helvetica Neue"/>
              <a:cs typeface="Helvetica Neue"/>
              <a:sym typeface="Helvetica Neue"/>
            </a:endParaRPr>
          </a:p>
        </p:txBody>
      </p:sp>
      <p:sp>
        <p:nvSpPr>
          <p:cNvPr id="227" name="Google Shape;227;p28"/>
          <p:cNvSpPr/>
          <p:nvPr/>
        </p:nvSpPr>
        <p:spPr>
          <a:xfrm>
            <a:off x="640075" y="2552905"/>
            <a:ext cx="7863900" cy="332400"/>
          </a:xfrm>
          <a:prstGeom prst="rect">
            <a:avLst/>
          </a:prstGeom>
          <a:solidFill>
            <a:srgbClr val="0B0B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228" name="Google Shape;228;p28"/>
          <p:cNvSpPr/>
          <p:nvPr/>
        </p:nvSpPr>
        <p:spPr>
          <a:xfrm>
            <a:off x="822955" y="2552905"/>
            <a:ext cx="32004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900" u="none" cap="none" strike="noStrike">
                <a:solidFill>
                  <a:srgbClr val="FFFFFF"/>
                </a:solidFill>
                <a:latin typeface="Helvetica Neue"/>
                <a:ea typeface="Helvetica Neue"/>
                <a:cs typeface="Helvetica Neue"/>
                <a:sym typeface="Helvetica Neue"/>
              </a:rPr>
              <a:t>Suppression Pixel Deployment</a:t>
            </a:r>
            <a:endParaRPr i="0" sz="900" u="none" cap="none" strike="noStrike">
              <a:solidFill>
                <a:srgbClr val="000000"/>
              </a:solidFill>
              <a:latin typeface="Helvetica Neue"/>
              <a:ea typeface="Helvetica Neue"/>
              <a:cs typeface="Helvetica Neue"/>
              <a:sym typeface="Helvetica Neue"/>
            </a:endParaRPr>
          </a:p>
        </p:txBody>
      </p:sp>
      <p:sp>
        <p:nvSpPr>
          <p:cNvPr id="229" name="Google Shape;229;p28"/>
          <p:cNvSpPr/>
          <p:nvPr/>
        </p:nvSpPr>
        <p:spPr>
          <a:xfrm>
            <a:off x="3276199" y="2552904"/>
            <a:ext cx="34338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i="0" lang="en" sz="850" u="none" cap="none" strike="noStrike">
                <a:solidFill>
                  <a:srgbClr val="B8BCC8"/>
                </a:solidFill>
                <a:latin typeface="Helvetica Neue"/>
                <a:ea typeface="Helvetica Neue"/>
                <a:cs typeface="Helvetica Neue"/>
                <a:sym typeface="Helvetica Neue"/>
              </a:rPr>
              <a:t>Bi-directional deduplication with Starcom/TTD</a:t>
            </a:r>
            <a:endParaRPr i="0" sz="850" u="none" cap="none" strike="noStrike">
              <a:solidFill>
                <a:srgbClr val="000000"/>
              </a:solidFill>
              <a:latin typeface="Helvetica Neue"/>
              <a:ea typeface="Helvetica Neue"/>
              <a:cs typeface="Helvetica Neue"/>
              <a:sym typeface="Helvetica Neue"/>
            </a:endParaRPr>
          </a:p>
        </p:txBody>
      </p:sp>
      <p:sp>
        <p:nvSpPr>
          <p:cNvPr id="230" name="Google Shape;230;p28"/>
          <p:cNvSpPr/>
          <p:nvPr/>
        </p:nvSpPr>
        <p:spPr>
          <a:xfrm>
            <a:off x="640075" y="2946673"/>
            <a:ext cx="7863900" cy="332400"/>
          </a:xfrm>
          <a:prstGeom prst="rect">
            <a:avLst/>
          </a:prstGeom>
          <a:solidFill>
            <a:srgbClr val="1414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231" name="Google Shape;231;p28"/>
          <p:cNvSpPr/>
          <p:nvPr/>
        </p:nvSpPr>
        <p:spPr>
          <a:xfrm>
            <a:off x="822955" y="2946673"/>
            <a:ext cx="32004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900" u="none" cap="none" strike="noStrike">
                <a:solidFill>
                  <a:srgbClr val="FFFFFF"/>
                </a:solidFill>
                <a:latin typeface="Helvetica Neue"/>
                <a:ea typeface="Helvetica Neue"/>
                <a:cs typeface="Helvetica Neue"/>
                <a:sym typeface="Helvetica Neue"/>
              </a:rPr>
              <a:t>Net Lift Analysis Framework </a:t>
            </a:r>
            <a:endParaRPr i="0" sz="900" u="none" cap="none" strike="noStrike">
              <a:solidFill>
                <a:srgbClr val="000000"/>
              </a:solidFill>
              <a:latin typeface="Helvetica Neue"/>
              <a:ea typeface="Helvetica Neue"/>
              <a:cs typeface="Helvetica Neue"/>
              <a:sym typeface="Helvetica Neue"/>
            </a:endParaRPr>
          </a:p>
        </p:txBody>
      </p:sp>
      <p:sp>
        <p:nvSpPr>
          <p:cNvPr id="232" name="Google Shape;232;p28"/>
          <p:cNvSpPr/>
          <p:nvPr/>
        </p:nvSpPr>
        <p:spPr>
          <a:xfrm>
            <a:off x="3276199" y="2946672"/>
            <a:ext cx="34338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i="0" lang="en" sz="850" u="none" cap="none" strike="noStrike">
                <a:solidFill>
                  <a:srgbClr val="B8BCC8"/>
                </a:solidFill>
                <a:latin typeface="Helvetica Neue"/>
                <a:ea typeface="Helvetica Neue"/>
                <a:cs typeface="Helvetica Neue"/>
                <a:sym typeface="Helvetica Neue"/>
              </a:rPr>
              <a:t>Four-cell Cuebiq framework isolating incremental contribution</a:t>
            </a:r>
            <a:endParaRPr i="0" sz="850" u="none" cap="none" strike="noStrike">
              <a:solidFill>
                <a:srgbClr val="000000"/>
              </a:solidFill>
              <a:latin typeface="Helvetica Neue"/>
              <a:ea typeface="Helvetica Neue"/>
              <a:cs typeface="Helvetica Neue"/>
              <a:sym typeface="Helvetica Neue"/>
            </a:endParaRPr>
          </a:p>
        </p:txBody>
      </p:sp>
      <p:sp>
        <p:nvSpPr>
          <p:cNvPr id="233" name="Google Shape;233;p28"/>
          <p:cNvSpPr/>
          <p:nvPr/>
        </p:nvSpPr>
        <p:spPr>
          <a:xfrm>
            <a:off x="640075" y="3340442"/>
            <a:ext cx="7863900" cy="332400"/>
          </a:xfrm>
          <a:prstGeom prst="rect">
            <a:avLst/>
          </a:prstGeom>
          <a:solidFill>
            <a:srgbClr val="0B0B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234" name="Google Shape;234;p28"/>
          <p:cNvSpPr/>
          <p:nvPr/>
        </p:nvSpPr>
        <p:spPr>
          <a:xfrm>
            <a:off x="822955" y="3340442"/>
            <a:ext cx="32004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900" u="none" cap="none" strike="noStrike">
                <a:solidFill>
                  <a:srgbClr val="FFFFFF"/>
                </a:solidFill>
                <a:latin typeface="Helvetica Neue"/>
                <a:ea typeface="Helvetica Neue"/>
                <a:cs typeface="Helvetica Neue"/>
                <a:sym typeface="Helvetica Neue"/>
              </a:rPr>
              <a:t>Competitive SOV Intelligence</a:t>
            </a:r>
            <a:endParaRPr i="0" sz="900" u="none" cap="none" strike="noStrike">
              <a:solidFill>
                <a:srgbClr val="000000"/>
              </a:solidFill>
              <a:latin typeface="Helvetica Neue"/>
              <a:ea typeface="Helvetica Neue"/>
              <a:cs typeface="Helvetica Neue"/>
              <a:sym typeface="Helvetica Neue"/>
            </a:endParaRPr>
          </a:p>
        </p:txBody>
      </p:sp>
      <p:sp>
        <p:nvSpPr>
          <p:cNvPr id="235" name="Google Shape;235;p28"/>
          <p:cNvSpPr/>
          <p:nvPr/>
        </p:nvSpPr>
        <p:spPr>
          <a:xfrm>
            <a:off x="3276199" y="3340440"/>
            <a:ext cx="34338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i="0" lang="en" sz="850" u="none" cap="none" strike="noStrike">
                <a:solidFill>
                  <a:srgbClr val="B8BCC8"/>
                </a:solidFill>
                <a:latin typeface="Helvetica Neue"/>
                <a:ea typeface="Helvetica Neue"/>
                <a:cs typeface="Helvetica Neue"/>
                <a:sym typeface="Helvetica Neue"/>
              </a:rPr>
              <a:t>Category-level share-of-voice monitoring throughout flight</a:t>
            </a:r>
            <a:endParaRPr i="0" sz="850" u="none" cap="none" strike="noStrike">
              <a:solidFill>
                <a:srgbClr val="000000"/>
              </a:solidFill>
              <a:latin typeface="Helvetica Neue"/>
              <a:ea typeface="Helvetica Neue"/>
              <a:cs typeface="Helvetica Neue"/>
              <a:sym typeface="Helvetica Neue"/>
            </a:endParaRPr>
          </a:p>
        </p:txBody>
      </p:sp>
      <p:sp>
        <p:nvSpPr>
          <p:cNvPr id="236" name="Google Shape;236;p28"/>
          <p:cNvSpPr/>
          <p:nvPr/>
        </p:nvSpPr>
        <p:spPr>
          <a:xfrm>
            <a:off x="640075" y="3734210"/>
            <a:ext cx="7863900" cy="332400"/>
          </a:xfrm>
          <a:prstGeom prst="rect">
            <a:avLst/>
          </a:prstGeom>
          <a:solidFill>
            <a:srgbClr val="1414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237" name="Google Shape;237;p28"/>
          <p:cNvSpPr/>
          <p:nvPr/>
        </p:nvSpPr>
        <p:spPr>
          <a:xfrm>
            <a:off x="822955" y="3734210"/>
            <a:ext cx="32004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900" u="none" cap="none" strike="noStrike">
                <a:solidFill>
                  <a:srgbClr val="FFFFFF"/>
                </a:solidFill>
                <a:latin typeface="Helvetica Neue"/>
                <a:ea typeface="Helvetica Neue"/>
                <a:cs typeface="Helvetica Neue"/>
                <a:sym typeface="Helvetica Neue"/>
              </a:rPr>
              <a:t>Dynamic Creative Overlays </a:t>
            </a:r>
            <a:endParaRPr i="0" sz="900" u="none" cap="none" strike="noStrike">
              <a:solidFill>
                <a:srgbClr val="000000"/>
              </a:solidFill>
              <a:latin typeface="Helvetica Neue"/>
              <a:ea typeface="Helvetica Neue"/>
              <a:cs typeface="Helvetica Neue"/>
              <a:sym typeface="Helvetica Neue"/>
            </a:endParaRPr>
          </a:p>
        </p:txBody>
      </p:sp>
      <p:sp>
        <p:nvSpPr>
          <p:cNvPr id="238" name="Google Shape;238;p28"/>
          <p:cNvSpPr/>
          <p:nvPr/>
        </p:nvSpPr>
        <p:spPr>
          <a:xfrm>
            <a:off x="3276199" y="3734207"/>
            <a:ext cx="34338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i="0" lang="en" sz="850" u="none" cap="none" strike="noStrike">
                <a:solidFill>
                  <a:srgbClr val="B8BCC8"/>
                </a:solidFill>
                <a:latin typeface="Helvetica Neue"/>
                <a:ea typeface="Helvetica Neue"/>
                <a:cs typeface="Helvetica Neue"/>
                <a:sym typeface="Helvetica Neue"/>
              </a:rPr>
              <a:t>Innovid store locator + DMA messaging (subject to confirmation)</a:t>
            </a:r>
            <a:endParaRPr i="0" sz="850" u="none" cap="none" strike="noStrike">
              <a:solidFill>
                <a:srgbClr val="000000"/>
              </a:solidFill>
              <a:latin typeface="Helvetica Neue"/>
              <a:ea typeface="Helvetica Neue"/>
              <a:cs typeface="Helvetica Neue"/>
              <a:sym typeface="Helvetica Neue"/>
            </a:endParaRPr>
          </a:p>
        </p:txBody>
      </p:sp>
      <p:sp>
        <p:nvSpPr>
          <p:cNvPr id="239" name="Google Shape;239;p28"/>
          <p:cNvSpPr/>
          <p:nvPr/>
        </p:nvSpPr>
        <p:spPr>
          <a:xfrm>
            <a:off x="640075" y="4127978"/>
            <a:ext cx="7863900" cy="332400"/>
          </a:xfrm>
          <a:prstGeom prst="rect">
            <a:avLst/>
          </a:prstGeom>
          <a:solidFill>
            <a:srgbClr val="0B0B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240" name="Google Shape;240;p28"/>
          <p:cNvSpPr/>
          <p:nvPr/>
        </p:nvSpPr>
        <p:spPr>
          <a:xfrm>
            <a:off x="822955" y="4127978"/>
            <a:ext cx="32004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900" u="none" cap="none" strike="noStrike">
                <a:solidFill>
                  <a:srgbClr val="FFFFFF"/>
                </a:solidFill>
                <a:latin typeface="Helvetica Neue"/>
                <a:ea typeface="Helvetica Neue"/>
                <a:cs typeface="Helvetica Neue"/>
                <a:sym typeface="Helvetica Neue"/>
              </a:rPr>
              <a:t>OEE Tracking Integration</a:t>
            </a:r>
            <a:endParaRPr i="0" sz="900" u="none" cap="none" strike="noStrike">
              <a:solidFill>
                <a:srgbClr val="000000"/>
              </a:solidFill>
              <a:latin typeface="Helvetica Neue"/>
              <a:ea typeface="Helvetica Neue"/>
              <a:cs typeface="Helvetica Neue"/>
              <a:sym typeface="Helvetica Neue"/>
            </a:endParaRPr>
          </a:p>
        </p:txBody>
      </p:sp>
      <p:sp>
        <p:nvSpPr>
          <p:cNvPr id="241" name="Google Shape;241;p28"/>
          <p:cNvSpPr/>
          <p:nvPr/>
        </p:nvSpPr>
        <p:spPr>
          <a:xfrm>
            <a:off x="3276199" y="4127975"/>
            <a:ext cx="3433800" cy="332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i="0" lang="en" sz="850" u="none" cap="none" strike="noStrike">
                <a:solidFill>
                  <a:srgbClr val="B8BCC8"/>
                </a:solidFill>
                <a:latin typeface="Helvetica Neue"/>
                <a:ea typeface="Helvetica Neue"/>
                <a:cs typeface="Helvetica Neue"/>
                <a:sym typeface="Helvetica Neue"/>
              </a:rPr>
              <a:t>DCM/Innovid pixel on LensCrafters OEE booking page</a:t>
            </a:r>
            <a:endParaRPr i="0" sz="850" u="none" cap="none" strike="noStrike">
              <a:solidFill>
                <a:srgbClr val="000000"/>
              </a:solidFill>
              <a:latin typeface="Helvetica Neue"/>
              <a:ea typeface="Helvetica Neue"/>
              <a:cs typeface="Helvetica Neue"/>
              <a:sym typeface="Helvetica Neue"/>
            </a:endParaRPr>
          </a:p>
        </p:txBody>
      </p:sp>
      <p:sp>
        <p:nvSpPr>
          <p:cNvPr id="242" name="Google Shape;242;p28"/>
          <p:cNvSpPr/>
          <p:nvPr/>
        </p:nvSpPr>
        <p:spPr>
          <a:xfrm>
            <a:off x="640080" y="4521755"/>
            <a:ext cx="7863900" cy="36600"/>
          </a:xfrm>
          <a:prstGeom prst="rect">
            <a:avLst/>
          </a:prstGeom>
          <a:solidFill>
            <a:srgbClr val="00D9A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43" name="Google Shape;243;p28"/>
          <p:cNvSpPr/>
          <p:nvPr/>
        </p:nvSpPr>
        <p:spPr>
          <a:xfrm>
            <a:off x="7079725" y="1793113"/>
            <a:ext cx="1653900" cy="276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lang="en" sz="850">
                <a:latin typeface="Helvetica Neue"/>
                <a:ea typeface="Helvetica Neue"/>
                <a:cs typeface="Helvetica Neue"/>
                <a:sym typeface="Helvetica Neue"/>
              </a:rPr>
              <a:t>$400</a:t>
            </a:r>
            <a:endParaRPr i="0" sz="850" u="none" cap="none" strike="noStrike">
              <a:solidFill>
                <a:srgbClr val="000000"/>
              </a:solidFill>
              <a:latin typeface="Helvetica Neue"/>
              <a:ea typeface="Helvetica Neue"/>
              <a:cs typeface="Helvetica Neue"/>
              <a:sym typeface="Helvetica Neue"/>
            </a:endParaRPr>
          </a:p>
        </p:txBody>
      </p:sp>
      <p:sp>
        <p:nvSpPr>
          <p:cNvPr id="244" name="Google Shape;244;p28"/>
          <p:cNvSpPr/>
          <p:nvPr/>
        </p:nvSpPr>
        <p:spPr>
          <a:xfrm>
            <a:off x="6927325" y="3279063"/>
            <a:ext cx="1653900" cy="276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 </a:t>
            </a:r>
            <a:endParaRPr i="0" sz="850" u="none" cap="none" strike="noStrike">
              <a:solidFill>
                <a:srgbClr val="000000"/>
              </a:solidFill>
              <a:latin typeface="Helvetica Neue"/>
              <a:ea typeface="Helvetica Neue"/>
              <a:cs typeface="Helvetica Neue"/>
              <a:sym typeface="Helvetica Neue"/>
            </a:endParaRPr>
          </a:p>
        </p:txBody>
      </p:sp>
      <p:graphicFrame>
        <p:nvGraphicFramePr>
          <p:cNvPr id="245" name="Google Shape;245;p28"/>
          <p:cNvGraphicFramePr/>
          <p:nvPr/>
        </p:nvGraphicFramePr>
        <p:xfrm>
          <a:off x="6893900" y="1066363"/>
          <a:ext cx="3000000" cy="3000000"/>
        </p:xfrm>
        <a:graphic>
          <a:graphicData uri="http://schemas.openxmlformats.org/drawingml/2006/table">
            <a:tbl>
              <a:tblPr>
                <a:noFill/>
                <a:tableStyleId>{703F9EC0-1418-4363-82B7-EE28EEC8E8EE}</a:tableStyleId>
              </a:tblPr>
              <a:tblGrid>
                <a:gridCol w="860375"/>
                <a:gridCol w="860375"/>
              </a:tblGrid>
              <a:tr h="413575">
                <a:tc>
                  <a:txBody>
                    <a:bodyPr/>
                    <a:lstStyle/>
                    <a:p>
                      <a:pPr indent="0" lvl="0" marL="0" rtl="0" algn="l">
                        <a:spcBef>
                          <a:spcPts val="0"/>
                        </a:spcBef>
                        <a:spcAft>
                          <a:spcPts val="0"/>
                        </a:spcAft>
                        <a:buNone/>
                      </a:pPr>
                      <a:r>
                        <a:rPr b="1" lang="en" sz="1000">
                          <a:solidFill>
                            <a:schemeClr val="lt1"/>
                          </a:solidFill>
                          <a:highlight>
                            <a:srgbClr val="1F1F1F"/>
                          </a:highlight>
                          <a:latin typeface="Helvetica Neue"/>
                          <a:ea typeface="Helvetica Neue"/>
                          <a:cs typeface="Helvetica Neue"/>
                          <a:sym typeface="Helvetica Neue"/>
                        </a:rPr>
                        <a:t>$400K</a:t>
                      </a:r>
                      <a:endParaRPr b="1" sz="1000">
                        <a:solidFill>
                          <a:schemeClr val="lt1"/>
                        </a:solidFill>
                        <a:highlight>
                          <a:srgbClr val="1F1F1F"/>
                        </a:highlight>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 sz="1000">
                          <a:solidFill>
                            <a:schemeClr val="lt1"/>
                          </a:solidFill>
                          <a:highlight>
                            <a:srgbClr val="1F1F1F"/>
                          </a:highlight>
                          <a:latin typeface="Helvetica Neue"/>
                          <a:ea typeface="Helvetica Neue"/>
                          <a:cs typeface="Helvetica Neue"/>
                          <a:sym typeface="Helvetica Neue"/>
                        </a:rPr>
                        <a:t>$200K</a:t>
                      </a:r>
                      <a:endParaRPr b="1" sz="1000">
                        <a:solidFill>
                          <a:schemeClr val="lt1"/>
                        </a:solidFill>
                        <a:highlight>
                          <a:srgbClr val="1F1F1F"/>
                        </a:highlight>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highlight>
                          <a:srgbClr val="000000"/>
                        </a:highlight>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rgbClr val="B8BCC8"/>
                        </a:buClr>
                        <a:buSzPts val="950"/>
                        <a:buFont typeface="Calibri"/>
                        <a:buNone/>
                      </a:pPr>
                      <a:r>
                        <a:rPr lang="en" sz="1200">
                          <a:solidFill>
                            <a:srgbClr val="BFBFBF"/>
                          </a:solidFill>
                          <a:highlight>
                            <a:srgbClr val="1F1F1F"/>
                          </a:highlight>
                          <a:latin typeface="Roboto"/>
                          <a:ea typeface="Roboto"/>
                          <a:cs typeface="Roboto"/>
                          <a:sym typeface="Roboto"/>
                        </a:rPr>
                        <a:t>✔</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9" name="Shape 249"/>
        <p:cNvGrpSpPr/>
        <p:nvPr/>
      </p:nvGrpSpPr>
      <p:grpSpPr>
        <a:xfrm>
          <a:off x="0" y="0"/>
          <a:ext cx="0" cy="0"/>
          <a:chOff x="0" y="0"/>
          <a:chExt cx="0" cy="0"/>
        </a:xfrm>
      </p:grpSpPr>
      <p:sp>
        <p:nvSpPr>
          <p:cNvPr id="250" name="Google Shape;250;p29"/>
          <p:cNvSpPr/>
          <p:nvPr/>
        </p:nvSpPr>
        <p:spPr>
          <a:xfrm>
            <a:off x="365705" y="327365"/>
            <a:ext cx="78639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2800"/>
              <a:buFont typeface="Calibri"/>
              <a:buNone/>
            </a:pPr>
            <a:r>
              <a:rPr lang="en" sz="2800">
                <a:solidFill>
                  <a:srgbClr val="FFFFFF"/>
                </a:solidFill>
                <a:latin typeface="Helvetica Neue Light"/>
                <a:ea typeface="Helvetica Neue Light"/>
                <a:cs typeface="Helvetica Neue Light"/>
                <a:sym typeface="Helvetica Neue Light"/>
              </a:rPr>
              <a:t>Committed Cadence, Actionable Intelligence</a:t>
            </a:r>
            <a:endParaRPr sz="2800">
              <a:solidFill>
                <a:srgbClr val="FFFFFF"/>
              </a:solidFill>
              <a:latin typeface="Helvetica Neue Light"/>
              <a:ea typeface="Helvetica Neue Light"/>
              <a:cs typeface="Helvetica Neue Light"/>
              <a:sym typeface="Helvetica Neue Light"/>
            </a:endParaRPr>
          </a:p>
        </p:txBody>
      </p:sp>
      <p:cxnSp>
        <p:nvCxnSpPr>
          <p:cNvPr id="251" name="Google Shape;251;p29"/>
          <p:cNvCxnSpPr/>
          <p:nvPr/>
        </p:nvCxnSpPr>
        <p:spPr>
          <a:xfrm>
            <a:off x="640050" y="1310960"/>
            <a:ext cx="7863900" cy="0"/>
          </a:xfrm>
          <a:prstGeom prst="straightConnector1">
            <a:avLst/>
          </a:prstGeom>
          <a:noFill/>
          <a:ln cap="flat" cmpd="sng" w="9525">
            <a:solidFill>
              <a:schemeClr val="dk2"/>
            </a:solidFill>
            <a:prstDash val="solid"/>
            <a:round/>
            <a:headEnd len="sm" w="sm" type="none"/>
            <a:tailEnd len="sm" w="sm" type="none"/>
          </a:ln>
        </p:spPr>
      </p:cxnSp>
      <p:sp>
        <p:nvSpPr>
          <p:cNvPr id="252" name="Google Shape;252;p29"/>
          <p:cNvSpPr/>
          <p:nvPr/>
        </p:nvSpPr>
        <p:spPr>
          <a:xfrm>
            <a:off x="1280018" y="1234170"/>
            <a:ext cx="183000" cy="183000"/>
          </a:xfrm>
          <a:prstGeom prst="ellipse">
            <a:avLst/>
          </a:prstGeom>
          <a:solidFill>
            <a:srgbClr val="00D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53" name="Google Shape;253;p29"/>
          <p:cNvSpPr/>
          <p:nvPr/>
        </p:nvSpPr>
        <p:spPr>
          <a:xfrm>
            <a:off x="434317" y="1508490"/>
            <a:ext cx="18744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D9A6"/>
              </a:buClr>
              <a:buSzPts val="1000"/>
              <a:buFont typeface="Calibri"/>
              <a:buNone/>
            </a:pPr>
            <a:r>
              <a:rPr b="1" i="0" lang="en" sz="800" u="none" cap="none" strike="noStrike">
                <a:solidFill>
                  <a:srgbClr val="00D9A6"/>
                </a:solidFill>
                <a:latin typeface="Helvetica Neue"/>
                <a:ea typeface="Helvetica Neue"/>
                <a:cs typeface="Helvetica Neue"/>
                <a:sym typeface="Helvetica Neue"/>
              </a:rPr>
              <a:t>MAR 18</a:t>
            </a:r>
            <a:endParaRPr b="1" i="0" sz="800" u="none" cap="none" strike="noStrike">
              <a:solidFill>
                <a:srgbClr val="000000"/>
              </a:solidFill>
              <a:latin typeface="Helvetica Neue"/>
              <a:ea typeface="Helvetica Neue"/>
              <a:cs typeface="Helvetica Neue"/>
              <a:sym typeface="Helvetica Neue"/>
            </a:endParaRPr>
          </a:p>
        </p:txBody>
      </p:sp>
      <p:sp>
        <p:nvSpPr>
          <p:cNvPr id="254" name="Google Shape;254;p29"/>
          <p:cNvSpPr/>
          <p:nvPr/>
        </p:nvSpPr>
        <p:spPr>
          <a:xfrm>
            <a:off x="434317" y="1737090"/>
            <a:ext cx="1874400" cy="411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Calibri"/>
              <a:buNone/>
            </a:pPr>
            <a:r>
              <a:rPr b="1" i="0" lang="en" sz="1100" u="none" cap="none" strike="noStrike">
                <a:solidFill>
                  <a:srgbClr val="FFFFFF"/>
                </a:solidFill>
                <a:latin typeface="Helvetica Neue"/>
                <a:ea typeface="Helvetica Neue"/>
                <a:cs typeface="Helvetica Neue"/>
                <a:sym typeface="Helvetica Neue"/>
              </a:rPr>
              <a:t>Pre-Flight</a:t>
            </a:r>
            <a:endParaRPr i="0" sz="1100" u="none" cap="none" strike="noStrike">
              <a:solidFill>
                <a:srgbClr val="000000"/>
              </a:solidFill>
              <a:latin typeface="Helvetica Neue"/>
              <a:ea typeface="Helvetica Neue"/>
              <a:cs typeface="Helvetica Neue"/>
              <a:sym typeface="Helvetica Neue"/>
            </a:endParaRPr>
          </a:p>
          <a:p>
            <a:pPr indent="0" lvl="0" marL="0" marR="0" rtl="0" algn="ctr">
              <a:spcBef>
                <a:spcPts val="0"/>
              </a:spcBef>
              <a:spcAft>
                <a:spcPts val="0"/>
              </a:spcAft>
              <a:buClr>
                <a:srgbClr val="FFFFFF"/>
              </a:buClr>
              <a:buSzPts val="1100"/>
              <a:buFont typeface="Calibri"/>
              <a:buNone/>
            </a:pPr>
            <a:r>
              <a:rPr b="1" i="0" lang="en" sz="1100" u="none" cap="none" strike="noStrike">
                <a:solidFill>
                  <a:srgbClr val="FFFFFF"/>
                </a:solidFill>
                <a:latin typeface="Helvetica Neue"/>
                <a:ea typeface="Helvetica Neue"/>
                <a:cs typeface="Helvetica Neue"/>
                <a:sym typeface="Helvetica Neue"/>
              </a:rPr>
              <a:t>Pulse</a:t>
            </a:r>
            <a:endParaRPr i="0" sz="1100" u="none" cap="none" strike="noStrike">
              <a:solidFill>
                <a:srgbClr val="000000"/>
              </a:solidFill>
              <a:latin typeface="Helvetica Neue"/>
              <a:ea typeface="Helvetica Neue"/>
              <a:cs typeface="Helvetica Neue"/>
              <a:sym typeface="Helvetica Neue"/>
            </a:endParaRPr>
          </a:p>
        </p:txBody>
      </p:sp>
      <p:sp>
        <p:nvSpPr>
          <p:cNvPr id="255" name="Google Shape;255;p29"/>
          <p:cNvSpPr/>
          <p:nvPr/>
        </p:nvSpPr>
        <p:spPr>
          <a:xfrm>
            <a:off x="525675" y="2210582"/>
            <a:ext cx="1691700" cy="531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8BCC8"/>
              </a:buClr>
              <a:buSzPts val="800"/>
              <a:buFont typeface="Calibri"/>
              <a:buNone/>
            </a:pPr>
            <a:r>
              <a:rPr i="0" lang="en" sz="800" u="none" cap="none" strike="noStrike">
                <a:solidFill>
                  <a:srgbClr val="B8BCC8"/>
                </a:solidFill>
                <a:latin typeface="Helvetica Neue"/>
                <a:ea typeface="Helvetica Neue"/>
                <a:cs typeface="Helvetica Neue"/>
                <a:sym typeface="Helvetica Neue"/>
              </a:rPr>
              <a:t>Competitive landscape, creative intel, audience strategy, GeoPulse market allocation, suppression QA</a:t>
            </a:r>
            <a:endParaRPr i="0" sz="800" u="none" cap="none" strike="noStrike">
              <a:solidFill>
                <a:srgbClr val="000000"/>
              </a:solidFill>
              <a:latin typeface="Helvetica Neue"/>
              <a:ea typeface="Helvetica Neue"/>
              <a:cs typeface="Helvetica Neue"/>
              <a:sym typeface="Helvetica Neue"/>
            </a:endParaRPr>
          </a:p>
        </p:txBody>
      </p:sp>
      <p:sp>
        <p:nvSpPr>
          <p:cNvPr id="256" name="Google Shape;256;p29"/>
          <p:cNvSpPr/>
          <p:nvPr/>
        </p:nvSpPr>
        <p:spPr>
          <a:xfrm>
            <a:off x="3489762" y="1234170"/>
            <a:ext cx="183000" cy="183000"/>
          </a:xfrm>
          <a:prstGeom prst="ellipse">
            <a:avLst/>
          </a:prstGeom>
          <a:solidFill>
            <a:srgbClr val="00D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57" name="Google Shape;257;p29"/>
          <p:cNvSpPr/>
          <p:nvPr/>
        </p:nvSpPr>
        <p:spPr>
          <a:xfrm>
            <a:off x="2644062" y="1508490"/>
            <a:ext cx="18744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D9A6"/>
              </a:buClr>
              <a:buSzPts val="1000"/>
              <a:buFont typeface="Calibri"/>
              <a:buNone/>
            </a:pPr>
            <a:r>
              <a:rPr b="1" i="0" lang="en" sz="800" u="none" cap="none" strike="noStrike">
                <a:solidFill>
                  <a:srgbClr val="00D9A6"/>
                </a:solidFill>
                <a:latin typeface="Helvetica Neue"/>
                <a:ea typeface="Helvetica Neue"/>
                <a:cs typeface="Helvetica Neue"/>
                <a:sym typeface="Helvetica Neue"/>
              </a:rPr>
              <a:t>APR 28</a:t>
            </a:r>
            <a:endParaRPr b="1" i="0" sz="800" u="none" cap="none" strike="noStrike">
              <a:solidFill>
                <a:srgbClr val="000000"/>
              </a:solidFill>
              <a:latin typeface="Helvetica Neue"/>
              <a:ea typeface="Helvetica Neue"/>
              <a:cs typeface="Helvetica Neue"/>
              <a:sym typeface="Helvetica Neue"/>
            </a:endParaRPr>
          </a:p>
        </p:txBody>
      </p:sp>
      <p:sp>
        <p:nvSpPr>
          <p:cNvPr id="258" name="Google Shape;258;p29"/>
          <p:cNvSpPr/>
          <p:nvPr/>
        </p:nvSpPr>
        <p:spPr>
          <a:xfrm>
            <a:off x="2644062" y="1737090"/>
            <a:ext cx="1874400" cy="411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Calibri"/>
              <a:buNone/>
            </a:pPr>
            <a:r>
              <a:rPr b="1" i="0" lang="en" sz="1100" u="none" cap="none" strike="noStrike">
                <a:solidFill>
                  <a:srgbClr val="FFFFFF"/>
                </a:solidFill>
                <a:latin typeface="Helvetica Neue"/>
                <a:ea typeface="Helvetica Neue"/>
                <a:cs typeface="Helvetica Neue"/>
                <a:sym typeface="Helvetica Neue"/>
              </a:rPr>
              <a:t>Mid-Flight</a:t>
            </a:r>
            <a:endParaRPr i="0" sz="1100" u="none" cap="none" strike="noStrike">
              <a:solidFill>
                <a:srgbClr val="000000"/>
              </a:solidFill>
              <a:latin typeface="Helvetica Neue"/>
              <a:ea typeface="Helvetica Neue"/>
              <a:cs typeface="Helvetica Neue"/>
              <a:sym typeface="Helvetica Neue"/>
            </a:endParaRPr>
          </a:p>
          <a:p>
            <a:pPr indent="0" lvl="0" marL="0" marR="0" rtl="0" algn="ctr">
              <a:spcBef>
                <a:spcPts val="0"/>
              </a:spcBef>
              <a:spcAft>
                <a:spcPts val="0"/>
              </a:spcAft>
              <a:buClr>
                <a:srgbClr val="FFFFFF"/>
              </a:buClr>
              <a:buSzPts val="1100"/>
              <a:buFont typeface="Calibri"/>
              <a:buNone/>
            </a:pPr>
            <a:r>
              <a:rPr b="1" i="0" lang="en" sz="1100" u="none" cap="none" strike="noStrike">
                <a:solidFill>
                  <a:srgbClr val="FFFFFF"/>
                </a:solidFill>
                <a:latin typeface="Helvetica Neue"/>
                <a:ea typeface="Helvetica Neue"/>
                <a:cs typeface="Helvetica Neue"/>
                <a:sym typeface="Helvetica Neue"/>
              </a:rPr>
              <a:t>Pulse #1</a:t>
            </a:r>
            <a:endParaRPr i="0" sz="1100" u="none" cap="none" strike="noStrike">
              <a:solidFill>
                <a:srgbClr val="000000"/>
              </a:solidFill>
              <a:latin typeface="Helvetica Neue"/>
              <a:ea typeface="Helvetica Neue"/>
              <a:cs typeface="Helvetica Neue"/>
              <a:sym typeface="Helvetica Neue"/>
            </a:endParaRPr>
          </a:p>
        </p:txBody>
      </p:sp>
      <p:sp>
        <p:nvSpPr>
          <p:cNvPr id="259" name="Google Shape;259;p29"/>
          <p:cNvSpPr/>
          <p:nvPr/>
        </p:nvSpPr>
        <p:spPr>
          <a:xfrm>
            <a:off x="2735417" y="2210582"/>
            <a:ext cx="1691700" cy="531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8BCC8"/>
              </a:buClr>
              <a:buSzPts val="800"/>
              <a:buFont typeface="Calibri"/>
              <a:buNone/>
            </a:pPr>
            <a:r>
              <a:rPr i="0" lang="en" sz="800" u="none" cap="none" strike="noStrike">
                <a:solidFill>
                  <a:srgbClr val="B8BCC8"/>
                </a:solidFill>
                <a:latin typeface="Helvetica Neue"/>
                <a:ea typeface="Helvetica Neue"/>
                <a:cs typeface="Helvetica Neue"/>
                <a:sym typeface="Helvetica Neue"/>
              </a:rPr>
              <a:t>Month 1 pacing, early Cuebiq signals, publisher performance, optimization actions taken</a:t>
            </a:r>
            <a:endParaRPr i="0" sz="800" u="none" cap="none" strike="noStrike">
              <a:solidFill>
                <a:srgbClr val="000000"/>
              </a:solidFill>
              <a:latin typeface="Helvetica Neue"/>
              <a:ea typeface="Helvetica Neue"/>
              <a:cs typeface="Helvetica Neue"/>
              <a:sym typeface="Helvetica Neue"/>
            </a:endParaRPr>
          </a:p>
        </p:txBody>
      </p:sp>
      <p:sp>
        <p:nvSpPr>
          <p:cNvPr id="260" name="Google Shape;260;p29"/>
          <p:cNvSpPr/>
          <p:nvPr/>
        </p:nvSpPr>
        <p:spPr>
          <a:xfrm>
            <a:off x="5608156" y="1234170"/>
            <a:ext cx="183000" cy="183000"/>
          </a:xfrm>
          <a:prstGeom prst="ellipse">
            <a:avLst/>
          </a:prstGeom>
          <a:solidFill>
            <a:srgbClr val="00D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61" name="Google Shape;261;p29"/>
          <p:cNvSpPr/>
          <p:nvPr/>
        </p:nvSpPr>
        <p:spPr>
          <a:xfrm>
            <a:off x="4853806" y="1531400"/>
            <a:ext cx="16917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D9A6"/>
              </a:buClr>
              <a:buSzPts val="1000"/>
              <a:buFont typeface="Calibri"/>
              <a:buNone/>
            </a:pPr>
            <a:r>
              <a:rPr b="1" i="0" lang="en" sz="800" u="none" cap="none" strike="noStrike">
                <a:solidFill>
                  <a:srgbClr val="00D9A6"/>
                </a:solidFill>
                <a:latin typeface="Helvetica Neue"/>
                <a:ea typeface="Helvetica Neue"/>
                <a:cs typeface="Helvetica Neue"/>
                <a:sym typeface="Helvetica Neue"/>
              </a:rPr>
              <a:t>MAY 26</a:t>
            </a:r>
            <a:endParaRPr b="1" i="0" sz="800" u="none" cap="none" strike="noStrike">
              <a:solidFill>
                <a:srgbClr val="000000"/>
              </a:solidFill>
              <a:latin typeface="Helvetica Neue"/>
              <a:ea typeface="Helvetica Neue"/>
              <a:cs typeface="Helvetica Neue"/>
              <a:sym typeface="Helvetica Neue"/>
            </a:endParaRPr>
          </a:p>
        </p:txBody>
      </p:sp>
      <p:sp>
        <p:nvSpPr>
          <p:cNvPr id="262" name="Google Shape;262;p29"/>
          <p:cNvSpPr/>
          <p:nvPr/>
        </p:nvSpPr>
        <p:spPr>
          <a:xfrm>
            <a:off x="4853806" y="1760000"/>
            <a:ext cx="1691700" cy="411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Calibri"/>
              <a:buNone/>
            </a:pPr>
            <a:r>
              <a:rPr b="1" i="0" lang="en" sz="1100" u="none" cap="none" strike="noStrike">
                <a:solidFill>
                  <a:srgbClr val="FFFFFF"/>
                </a:solidFill>
                <a:latin typeface="Helvetica Neue"/>
                <a:ea typeface="Helvetica Neue"/>
                <a:cs typeface="Helvetica Neue"/>
                <a:sym typeface="Helvetica Neue"/>
              </a:rPr>
              <a:t>Mid-Flight</a:t>
            </a:r>
            <a:endParaRPr i="0" sz="1100" u="none" cap="none" strike="noStrike">
              <a:solidFill>
                <a:srgbClr val="000000"/>
              </a:solidFill>
              <a:latin typeface="Helvetica Neue"/>
              <a:ea typeface="Helvetica Neue"/>
              <a:cs typeface="Helvetica Neue"/>
              <a:sym typeface="Helvetica Neue"/>
            </a:endParaRPr>
          </a:p>
          <a:p>
            <a:pPr indent="0" lvl="0" marL="0" marR="0" rtl="0" algn="ctr">
              <a:spcBef>
                <a:spcPts val="0"/>
              </a:spcBef>
              <a:spcAft>
                <a:spcPts val="0"/>
              </a:spcAft>
              <a:buClr>
                <a:srgbClr val="FFFFFF"/>
              </a:buClr>
              <a:buSzPts val="1100"/>
              <a:buFont typeface="Calibri"/>
              <a:buNone/>
            </a:pPr>
            <a:r>
              <a:rPr b="1" i="0" lang="en" sz="1100" u="none" cap="none" strike="noStrike">
                <a:solidFill>
                  <a:srgbClr val="FFFFFF"/>
                </a:solidFill>
                <a:latin typeface="Helvetica Neue"/>
                <a:ea typeface="Helvetica Neue"/>
                <a:cs typeface="Helvetica Neue"/>
                <a:sym typeface="Helvetica Neue"/>
              </a:rPr>
              <a:t>Pulse #2</a:t>
            </a:r>
            <a:endParaRPr i="0" sz="1100" u="none" cap="none" strike="noStrike">
              <a:solidFill>
                <a:srgbClr val="000000"/>
              </a:solidFill>
              <a:latin typeface="Helvetica Neue"/>
              <a:ea typeface="Helvetica Neue"/>
              <a:cs typeface="Helvetica Neue"/>
              <a:sym typeface="Helvetica Neue"/>
            </a:endParaRPr>
          </a:p>
        </p:txBody>
      </p:sp>
      <p:sp>
        <p:nvSpPr>
          <p:cNvPr id="263" name="Google Shape;263;p29"/>
          <p:cNvSpPr/>
          <p:nvPr/>
        </p:nvSpPr>
        <p:spPr>
          <a:xfrm>
            <a:off x="4853808" y="2227243"/>
            <a:ext cx="1691700" cy="531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8BCC8"/>
              </a:buClr>
              <a:buSzPts val="800"/>
              <a:buFont typeface="Calibri"/>
              <a:buNone/>
            </a:pPr>
            <a:r>
              <a:rPr i="0" lang="en" sz="800" u="none" cap="none" strike="noStrike">
                <a:solidFill>
                  <a:srgbClr val="B8BCC8"/>
                </a:solidFill>
                <a:latin typeface="Helvetica Neue"/>
                <a:ea typeface="Helvetica Neue"/>
                <a:cs typeface="Helvetica Neue"/>
                <a:sym typeface="Helvetica Neue"/>
              </a:rPr>
              <a:t>Cumulative performance, audience-level CPV, DMA reallocation recs for June peak</a:t>
            </a:r>
            <a:endParaRPr i="0" sz="800" u="none" cap="none" strike="noStrike">
              <a:solidFill>
                <a:srgbClr val="000000"/>
              </a:solidFill>
              <a:latin typeface="Helvetica Neue"/>
              <a:ea typeface="Helvetica Neue"/>
              <a:cs typeface="Helvetica Neue"/>
              <a:sym typeface="Helvetica Neue"/>
            </a:endParaRPr>
          </a:p>
        </p:txBody>
      </p:sp>
      <p:sp>
        <p:nvSpPr>
          <p:cNvPr id="264" name="Google Shape;264;p29"/>
          <p:cNvSpPr/>
          <p:nvPr/>
        </p:nvSpPr>
        <p:spPr>
          <a:xfrm>
            <a:off x="7658000" y="1245620"/>
            <a:ext cx="183000" cy="183000"/>
          </a:xfrm>
          <a:prstGeom prst="ellipse">
            <a:avLst/>
          </a:prstGeom>
          <a:solidFill>
            <a:srgbClr val="00D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65" name="Google Shape;265;p29"/>
          <p:cNvSpPr/>
          <p:nvPr/>
        </p:nvSpPr>
        <p:spPr>
          <a:xfrm>
            <a:off x="6903650" y="1519950"/>
            <a:ext cx="1691700" cy="228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D9A6"/>
              </a:buClr>
              <a:buSzPts val="1000"/>
              <a:buFont typeface="Calibri"/>
              <a:buNone/>
            </a:pPr>
            <a:r>
              <a:rPr b="1" i="0" lang="en" sz="800" u="none" cap="none" strike="noStrike">
                <a:solidFill>
                  <a:srgbClr val="00D9A6"/>
                </a:solidFill>
                <a:latin typeface="Helvetica Neue"/>
                <a:ea typeface="Helvetica Neue"/>
                <a:cs typeface="Helvetica Neue"/>
                <a:sym typeface="Helvetica Neue"/>
              </a:rPr>
              <a:t>JUL 14</a:t>
            </a:r>
            <a:endParaRPr b="1" i="0" sz="800" u="none" cap="none" strike="noStrike">
              <a:solidFill>
                <a:srgbClr val="000000"/>
              </a:solidFill>
              <a:latin typeface="Helvetica Neue"/>
              <a:ea typeface="Helvetica Neue"/>
              <a:cs typeface="Helvetica Neue"/>
              <a:sym typeface="Helvetica Neue"/>
            </a:endParaRPr>
          </a:p>
        </p:txBody>
      </p:sp>
      <p:sp>
        <p:nvSpPr>
          <p:cNvPr id="266" name="Google Shape;266;p29"/>
          <p:cNvSpPr/>
          <p:nvPr/>
        </p:nvSpPr>
        <p:spPr>
          <a:xfrm>
            <a:off x="6880850" y="1748550"/>
            <a:ext cx="1737300" cy="411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1100"/>
              <a:buFont typeface="Calibri"/>
              <a:buNone/>
            </a:pPr>
            <a:r>
              <a:rPr b="1" i="0" lang="en" sz="1100" u="none" cap="none" strike="noStrike">
                <a:solidFill>
                  <a:srgbClr val="FFFFFF"/>
                </a:solidFill>
                <a:latin typeface="Helvetica Neue"/>
                <a:ea typeface="Helvetica Neue"/>
                <a:cs typeface="Helvetica Neue"/>
                <a:sym typeface="Helvetica Neue"/>
              </a:rPr>
              <a:t>Post-Flight</a:t>
            </a:r>
            <a:endParaRPr i="0" sz="1100" u="none" cap="none" strike="noStrike">
              <a:solidFill>
                <a:srgbClr val="000000"/>
              </a:solidFill>
              <a:latin typeface="Helvetica Neue"/>
              <a:ea typeface="Helvetica Neue"/>
              <a:cs typeface="Helvetica Neue"/>
              <a:sym typeface="Helvetica Neue"/>
            </a:endParaRPr>
          </a:p>
          <a:p>
            <a:pPr indent="0" lvl="0" marL="0" marR="0" rtl="0" algn="ctr">
              <a:spcBef>
                <a:spcPts val="0"/>
              </a:spcBef>
              <a:spcAft>
                <a:spcPts val="0"/>
              </a:spcAft>
              <a:buClr>
                <a:srgbClr val="FFFFFF"/>
              </a:buClr>
              <a:buSzPts val="1100"/>
              <a:buFont typeface="Calibri"/>
              <a:buNone/>
            </a:pPr>
            <a:r>
              <a:rPr b="1" i="0" lang="en" sz="1100" u="none" cap="none" strike="noStrike">
                <a:solidFill>
                  <a:srgbClr val="FFFFFF"/>
                </a:solidFill>
                <a:latin typeface="Helvetica Neue"/>
                <a:ea typeface="Helvetica Neue"/>
                <a:cs typeface="Helvetica Neue"/>
                <a:sym typeface="Helvetica Neue"/>
              </a:rPr>
              <a:t>+ Cuebiq Final</a:t>
            </a:r>
            <a:endParaRPr i="0" sz="1100" u="none" cap="none" strike="noStrike">
              <a:solidFill>
                <a:srgbClr val="000000"/>
              </a:solidFill>
              <a:latin typeface="Helvetica Neue"/>
              <a:ea typeface="Helvetica Neue"/>
              <a:cs typeface="Helvetica Neue"/>
              <a:sym typeface="Helvetica Neue"/>
            </a:endParaRPr>
          </a:p>
        </p:txBody>
      </p:sp>
      <p:sp>
        <p:nvSpPr>
          <p:cNvPr id="267" name="Google Shape;267;p29"/>
          <p:cNvSpPr/>
          <p:nvPr/>
        </p:nvSpPr>
        <p:spPr>
          <a:xfrm>
            <a:off x="6903650" y="2218912"/>
            <a:ext cx="1691700" cy="531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8BCC8"/>
              </a:buClr>
              <a:buSzPts val="800"/>
              <a:buFont typeface="Calibri"/>
              <a:buNone/>
            </a:pPr>
            <a:r>
              <a:rPr i="0" lang="en" sz="800" u="none" cap="none" strike="noStrike">
                <a:solidFill>
                  <a:srgbClr val="B8BCC8"/>
                </a:solidFill>
                <a:latin typeface="Helvetica Neue"/>
                <a:ea typeface="Helvetica Neue"/>
                <a:cs typeface="Helvetica Neue"/>
                <a:sym typeface="Helvetica Neue"/>
              </a:rPr>
              <a:t>Full attribution, net lift analysis, publisher CPV rankings, renewal recommendations</a:t>
            </a:r>
            <a:endParaRPr i="0" sz="800" u="none" cap="none" strike="noStrike">
              <a:solidFill>
                <a:srgbClr val="000000"/>
              </a:solidFill>
              <a:latin typeface="Helvetica Neue"/>
              <a:ea typeface="Helvetica Neue"/>
              <a:cs typeface="Helvetica Neue"/>
              <a:sym typeface="Helvetica Neue"/>
            </a:endParaRPr>
          </a:p>
        </p:txBody>
      </p:sp>
      <p:sp>
        <p:nvSpPr>
          <p:cNvPr id="268" name="Google Shape;268;p29"/>
          <p:cNvSpPr/>
          <p:nvPr/>
        </p:nvSpPr>
        <p:spPr>
          <a:xfrm>
            <a:off x="434200" y="3055525"/>
            <a:ext cx="8275500" cy="36600"/>
          </a:xfrm>
          <a:prstGeom prst="rect">
            <a:avLst/>
          </a:prstGeom>
          <a:solidFill>
            <a:srgbClr val="3A3A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69" name="Google Shape;269;p29"/>
          <p:cNvSpPr/>
          <p:nvPr/>
        </p:nvSpPr>
        <p:spPr>
          <a:xfrm>
            <a:off x="434317" y="3291570"/>
            <a:ext cx="2743200" cy="274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D9A6"/>
              </a:buClr>
              <a:buSzPts val="1100"/>
              <a:buFont typeface="Calibri"/>
              <a:buNone/>
            </a:pPr>
            <a:r>
              <a:rPr b="1" i="0" lang="en" sz="1100" u="none" cap="none" strike="noStrike">
                <a:solidFill>
                  <a:srgbClr val="00D9A6"/>
                </a:solidFill>
                <a:latin typeface="Helvetica Neue"/>
                <a:ea typeface="Helvetica Neue"/>
                <a:cs typeface="Helvetica Neue"/>
                <a:sym typeface="Helvetica Neue"/>
              </a:rPr>
              <a:t>PATH TO LAUNCH</a:t>
            </a:r>
            <a:endParaRPr i="0" sz="1100" u="none" cap="none" strike="noStrike">
              <a:solidFill>
                <a:srgbClr val="000000"/>
              </a:solidFill>
              <a:latin typeface="Helvetica Neue"/>
              <a:ea typeface="Helvetica Neue"/>
              <a:cs typeface="Helvetica Neue"/>
              <a:sym typeface="Helvetica Neue"/>
            </a:endParaRPr>
          </a:p>
        </p:txBody>
      </p:sp>
      <p:sp>
        <p:nvSpPr>
          <p:cNvPr id="270" name="Google Shape;270;p29"/>
          <p:cNvSpPr/>
          <p:nvPr/>
        </p:nvSpPr>
        <p:spPr>
          <a:xfrm>
            <a:off x="434325" y="3611599"/>
            <a:ext cx="2606100" cy="1051500"/>
          </a:xfrm>
          <a:prstGeom prst="rect">
            <a:avLst/>
          </a:prstGeom>
          <a:solidFill>
            <a:srgbClr val="141418"/>
          </a:solidFill>
          <a:ln cap="flat" cmpd="sng" w="12700">
            <a:solidFill>
              <a:srgbClr val="3A3A44"/>
            </a:solidFill>
            <a:prstDash val="solid"/>
            <a:round/>
            <a:headEnd len="sm" w="sm" type="none"/>
            <a:tailEnd len="sm" w="sm" type="none"/>
          </a:ln>
          <a:effectLst>
            <a:outerShdw blurRad="101600" rotWithShape="0" algn="bl" dir="8100000" dist="25400">
              <a:srgbClr val="000000">
                <a:alpha val="2509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71" name="Google Shape;271;p29"/>
          <p:cNvSpPr/>
          <p:nvPr/>
        </p:nvSpPr>
        <p:spPr>
          <a:xfrm>
            <a:off x="525795" y="3695768"/>
            <a:ext cx="3201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D9A6"/>
              </a:buClr>
              <a:buSzPts val="1400"/>
              <a:buFont typeface="Calibri"/>
              <a:buNone/>
            </a:pPr>
            <a:r>
              <a:rPr b="1" i="0" lang="en" sz="1400" u="none" cap="none" strike="noStrike">
                <a:solidFill>
                  <a:srgbClr val="00D9A6"/>
                </a:solidFill>
                <a:latin typeface="Helvetica Neue"/>
                <a:ea typeface="Helvetica Neue"/>
                <a:cs typeface="Helvetica Neue"/>
                <a:sym typeface="Helvetica Neue"/>
              </a:rPr>
              <a:t>01</a:t>
            </a:r>
            <a:endParaRPr i="0" sz="1400" u="none" cap="none" strike="noStrike">
              <a:solidFill>
                <a:srgbClr val="000000"/>
              </a:solidFill>
              <a:latin typeface="Helvetica Neue"/>
              <a:ea typeface="Helvetica Neue"/>
              <a:cs typeface="Helvetica Neue"/>
              <a:sym typeface="Helvetica Neue"/>
            </a:endParaRPr>
          </a:p>
        </p:txBody>
      </p:sp>
      <p:sp>
        <p:nvSpPr>
          <p:cNvPr id="272" name="Google Shape;272;p29"/>
          <p:cNvSpPr/>
          <p:nvPr/>
        </p:nvSpPr>
        <p:spPr>
          <a:xfrm>
            <a:off x="845835" y="3695768"/>
            <a:ext cx="18288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1000" u="none" cap="none" strike="noStrike">
                <a:solidFill>
                  <a:srgbClr val="FFFFFF"/>
                </a:solidFill>
                <a:latin typeface="Helvetica Neue"/>
                <a:ea typeface="Helvetica Neue"/>
                <a:cs typeface="Helvetica Neue"/>
                <a:sym typeface="Helvetica Neue"/>
              </a:rPr>
              <a:t>Finalize Assets &amp; Targeting</a:t>
            </a:r>
            <a:endParaRPr i="0" sz="1000" u="none" cap="none" strike="noStrike">
              <a:solidFill>
                <a:srgbClr val="000000"/>
              </a:solidFill>
              <a:latin typeface="Helvetica Neue"/>
              <a:ea typeface="Helvetica Neue"/>
              <a:cs typeface="Helvetica Neue"/>
              <a:sym typeface="Helvetica Neue"/>
            </a:endParaRPr>
          </a:p>
        </p:txBody>
      </p:sp>
      <p:sp>
        <p:nvSpPr>
          <p:cNvPr id="273" name="Google Shape;273;p29"/>
          <p:cNvSpPr/>
          <p:nvPr/>
        </p:nvSpPr>
        <p:spPr>
          <a:xfrm>
            <a:off x="845835" y="3880961"/>
            <a:ext cx="1828800" cy="164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D9A6"/>
              </a:buClr>
              <a:buSzPts val="800"/>
              <a:buFont typeface="Calibri"/>
              <a:buNone/>
            </a:pPr>
            <a:r>
              <a:rPr i="0" lang="en" sz="800" u="none" cap="none" strike="noStrike">
                <a:solidFill>
                  <a:srgbClr val="00D9A6"/>
                </a:solidFill>
                <a:latin typeface="Helvetica Neue"/>
                <a:ea typeface="Helvetica Neue"/>
                <a:cs typeface="Helvetica Neue"/>
                <a:sym typeface="Helvetica Neue"/>
              </a:rPr>
              <a:t>March 1–18</a:t>
            </a:r>
            <a:endParaRPr i="0" sz="800" u="none" cap="none" strike="noStrike">
              <a:solidFill>
                <a:srgbClr val="000000"/>
              </a:solidFill>
              <a:latin typeface="Helvetica Neue"/>
              <a:ea typeface="Helvetica Neue"/>
              <a:cs typeface="Helvetica Neue"/>
              <a:sym typeface="Helvetica Neue"/>
            </a:endParaRPr>
          </a:p>
        </p:txBody>
      </p:sp>
      <p:sp>
        <p:nvSpPr>
          <p:cNvPr id="274" name="Google Shape;274;p29"/>
          <p:cNvSpPr/>
          <p:nvPr/>
        </p:nvSpPr>
        <p:spPr>
          <a:xfrm>
            <a:off x="845888" y="4140038"/>
            <a:ext cx="2103000" cy="43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A7E8A"/>
              </a:buClr>
              <a:buSzPts val="750"/>
              <a:buFont typeface="Calibri"/>
              <a:buNone/>
            </a:pPr>
            <a:r>
              <a:rPr b="0" i="0" lang="en" sz="750" u="none" cap="none" strike="noStrike">
                <a:solidFill>
                  <a:srgbClr val="7A7E8A"/>
                </a:solidFill>
                <a:latin typeface="Calibri"/>
                <a:ea typeface="Calibri"/>
                <a:cs typeface="Calibri"/>
                <a:sym typeface="Calibri"/>
              </a:rPr>
              <a:t>Creative approved, audiences confirmed, suppression lists exchanged, publisher alignment agreed</a:t>
            </a:r>
            <a:endParaRPr b="0" i="0" sz="750" u="none" cap="none" strike="noStrike">
              <a:solidFill>
                <a:srgbClr val="000000"/>
              </a:solidFill>
              <a:latin typeface="Calibri"/>
              <a:ea typeface="Calibri"/>
              <a:cs typeface="Calibri"/>
              <a:sym typeface="Calibri"/>
            </a:endParaRPr>
          </a:p>
        </p:txBody>
      </p:sp>
      <p:sp>
        <p:nvSpPr>
          <p:cNvPr id="275" name="Google Shape;275;p29"/>
          <p:cNvSpPr/>
          <p:nvPr/>
        </p:nvSpPr>
        <p:spPr>
          <a:xfrm>
            <a:off x="3268963" y="3611599"/>
            <a:ext cx="2606100" cy="1051500"/>
          </a:xfrm>
          <a:prstGeom prst="rect">
            <a:avLst/>
          </a:prstGeom>
          <a:solidFill>
            <a:srgbClr val="141418"/>
          </a:solidFill>
          <a:ln cap="flat" cmpd="sng" w="12700">
            <a:solidFill>
              <a:srgbClr val="3A3A44"/>
            </a:solidFill>
            <a:prstDash val="solid"/>
            <a:round/>
            <a:headEnd len="sm" w="sm" type="none"/>
            <a:tailEnd len="sm" w="sm" type="none"/>
          </a:ln>
          <a:effectLst>
            <a:outerShdw blurRad="101600" rotWithShape="0" algn="bl" dir="8100000" dist="25400">
              <a:srgbClr val="000000">
                <a:alpha val="2509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76" name="Google Shape;276;p29"/>
          <p:cNvSpPr/>
          <p:nvPr/>
        </p:nvSpPr>
        <p:spPr>
          <a:xfrm>
            <a:off x="3360435" y="3695768"/>
            <a:ext cx="3201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D9A6"/>
              </a:buClr>
              <a:buSzPts val="1400"/>
              <a:buFont typeface="Calibri"/>
              <a:buNone/>
            </a:pPr>
            <a:r>
              <a:rPr b="1" i="0" lang="en" sz="1400" u="none" cap="none" strike="noStrike">
                <a:solidFill>
                  <a:srgbClr val="00D9A6"/>
                </a:solidFill>
                <a:latin typeface="Helvetica Neue"/>
                <a:ea typeface="Helvetica Neue"/>
                <a:cs typeface="Helvetica Neue"/>
                <a:sym typeface="Helvetica Neue"/>
              </a:rPr>
              <a:t>02</a:t>
            </a:r>
            <a:endParaRPr i="0" sz="1400" u="none" cap="none" strike="noStrike">
              <a:solidFill>
                <a:srgbClr val="000000"/>
              </a:solidFill>
              <a:latin typeface="Helvetica Neue"/>
              <a:ea typeface="Helvetica Neue"/>
              <a:cs typeface="Helvetica Neue"/>
              <a:sym typeface="Helvetica Neue"/>
            </a:endParaRPr>
          </a:p>
        </p:txBody>
      </p:sp>
      <p:sp>
        <p:nvSpPr>
          <p:cNvPr id="277" name="Google Shape;277;p29"/>
          <p:cNvSpPr/>
          <p:nvPr/>
        </p:nvSpPr>
        <p:spPr>
          <a:xfrm>
            <a:off x="3680475" y="3695768"/>
            <a:ext cx="18288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1000" u="none" cap="none" strike="noStrike">
                <a:solidFill>
                  <a:srgbClr val="FFFFFF"/>
                </a:solidFill>
                <a:latin typeface="Helvetica Neue"/>
                <a:ea typeface="Helvetica Neue"/>
                <a:cs typeface="Helvetica Neue"/>
                <a:sym typeface="Helvetica Neue"/>
              </a:rPr>
              <a:t>Confirm Tech &amp; Media Setup</a:t>
            </a:r>
            <a:endParaRPr i="0" sz="1000" u="none" cap="none" strike="noStrike">
              <a:solidFill>
                <a:srgbClr val="000000"/>
              </a:solidFill>
              <a:latin typeface="Helvetica Neue"/>
              <a:ea typeface="Helvetica Neue"/>
              <a:cs typeface="Helvetica Neue"/>
              <a:sym typeface="Helvetica Neue"/>
            </a:endParaRPr>
          </a:p>
        </p:txBody>
      </p:sp>
      <p:sp>
        <p:nvSpPr>
          <p:cNvPr id="278" name="Google Shape;278;p29"/>
          <p:cNvSpPr/>
          <p:nvPr/>
        </p:nvSpPr>
        <p:spPr>
          <a:xfrm>
            <a:off x="3680475" y="3880961"/>
            <a:ext cx="1828800" cy="164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D9A6"/>
              </a:buClr>
              <a:buSzPts val="800"/>
              <a:buFont typeface="Calibri"/>
              <a:buNone/>
            </a:pPr>
            <a:r>
              <a:rPr i="0" lang="en" sz="800" u="none" cap="none" strike="noStrike">
                <a:solidFill>
                  <a:srgbClr val="00D9A6"/>
                </a:solidFill>
                <a:latin typeface="Helvetica Neue"/>
                <a:ea typeface="Helvetica Neue"/>
                <a:cs typeface="Helvetica Neue"/>
                <a:sym typeface="Helvetica Neue"/>
              </a:rPr>
              <a:t>March 18–28</a:t>
            </a:r>
            <a:endParaRPr i="0" sz="800" u="none" cap="none" strike="noStrike">
              <a:solidFill>
                <a:srgbClr val="000000"/>
              </a:solidFill>
              <a:latin typeface="Helvetica Neue"/>
              <a:ea typeface="Helvetica Neue"/>
              <a:cs typeface="Helvetica Neue"/>
              <a:sym typeface="Helvetica Neue"/>
            </a:endParaRPr>
          </a:p>
        </p:txBody>
      </p:sp>
      <p:sp>
        <p:nvSpPr>
          <p:cNvPr id="279" name="Google Shape;279;p29"/>
          <p:cNvSpPr/>
          <p:nvPr/>
        </p:nvSpPr>
        <p:spPr>
          <a:xfrm>
            <a:off x="3680537" y="4140038"/>
            <a:ext cx="2103000" cy="43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A7E8A"/>
              </a:buClr>
              <a:buSzPts val="750"/>
              <a:buFont typeface="Calibri"/>
              <a:buNone/>
            </a:pPr>
            <a:r>
              <a:rPr b="0" i="0" lang="en" sz="750" u="none" cap="none" strike="noStrike">
                <a:solidFill>
                  <a:srgbClr val="7A7E8A"/>
                </a:solidFill>
                <a:latin typeface="Calibri"/>
                <a:ea typeface="Calibri"/>
                <a:cs typeface="Calibri"/>
                <a:sym typeface="Calibri"/>
              </a:rPr>
              <a:t>Cuebiq pixels tested, suppression QA'd, inventory locked, brand safety verified, Pre-Flight Pulse delivered</a:t>
            </a:r>
            <a:endParaRPr b="0" i="0" sz="750" u="none" cap="none" strike="noStrike">
              <a:solidFill>
                <a:srgbClr val="000000"/>
              </a:solidFill>
              <a:latin typeface="Calibri"/>
              <a:ea typeface="Calibri"/>
              <a:cs typeface="Calibri"/>
              <a:sym typeface="Calibri"/>
            </a:endParaRPr>
          </a:p>
        </p:txBody>
      </p:sp>
      <p:sp>
        <p:nvSpPr>
          <p:cNvPr id="280" name="Google Shape;280;p29"/>
          <p:cNvSpPr/>
          <p:nvPr/>
        </p:nvSpPr>
        <p:spPr>
          <a:xfrm>
            <a:off x="6103602" y="3611599"/>
            <a:ext cx="2606100" cy="1051500"/>
          </a:xfrm>
          <a:prstGeom prst="rect">
            <a:avLst/>
          </a:prstGeom>
          <a:solidFill>
            <a:srgbClr val="141418"/>
          </a:solidFill>
          <a:ln cap="flat" cmpd="sng" w="12700">
            <a:solidFill>
              <a:srgbClr val="3A3A44"/>
            </a:solidFill>
            <a:prstDash val="solid"/>
            <a:round/>
            <a:headEnd len="sm" w="sm" type="none"/>
            <a:tailEnd len="sm" w="sm" type="none"/>
          </a:ln>
          <a:effectLst>
            <a:outerShdw blurRad="101600" rotWithShape="0" algn="bl" dir="8100000" dist="25400">
              <a:srgbClr val="000000">
                <a:alpha val="2509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81" name="Google Shape;281;p29"/>
          <p:cNvSpPr/>
          <p:nvPr/>
        </p:nvSpPr>
        <p:spPr>
          <a:xfrm>
            <a:off x="6195075" y="3695768"/>
            <a:ext cx="3201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D9A6"/>
              </a:buClr>
              <a:buSzPts val="1400"/>
              <a:buFont typeface="Calibri"/>
              <a:buNone/>
            </a:pPr>
            <a:r>
              <a:rPr b="1" i="0" lang="en" sz="1400" u="none" cap="none" strike="noStrike">
                <a:solidFill>
                  <a:srgbClr val="00D9A6"/>
                </a:solidFill>
                <a:latin typeface="Helvetica Neue"/>
                <a:ea typeface="Helvetica Neue"/>
                <a:cs typeface="Helvetica Neue"/>
                <a:sym typeface="Helvetica Neue"/>
              </a:rPr>
              <a:t>03</a:t>
            </a:r>
            <a:endParaRPr i="0" sz="1400" u="none" cap="none" strike="noStrike">
              <a:solidFill>
                <a:srgbClr val="000000"/>
              </a:solidFill>
              <a:latin typeface="Helvetica Neue"/>
              <a:ea typeface="Helvetica Neue"/>
              <a:cs typeface="Helvetica Neue"/>
              <a:sym typeface="Helvetica Neue"/>
            </a:endParaRPr>
          </a:p>
        </p:txBody>
      </p:sp>
      <p:sp>
        <p:nvSpPr>
          <p:cNvPr id="282" name="Google Shape;282;p29"/>
          <p:cNvSpPr/>
          <p:nvPr/>
        </p:nvSpPr>
        <p:spPr>
          <a:xfrm>
            <a:off x="6515115" y="3695768"/>
            <a:ext cx="1828800" cy="228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FFFFF"/>
              </a:buClr>
              <a:buSzPts val="1000"/>
              <a:buFont typeface="Calibri"/>
              <a:buNone/>
            </a:pPr>
            <a:r>
              <a:rPr b="1" i="0" lang="en" sz="1000" u="none" cap="none" strike="noStrike">
                <a:solidFill>
                  <a:srgbClr val="FFFFFF"/>
                </a:solidFill>
                <a:latin typeface="Helvetica Neue"/>
                <a:ea typeface="Helvetica Neue"/>
                <a:cs typeface="Helvetica Neue"/>
                <a:sym typeface="Helvetica Neue"/>
              </a:rPr>
              <a:t>Launch</a:t>
            </a:r>
            <a:endParaRPr i="0" sz="1000" u="none" cap="none" strike="noStrike">
              <a:solidFill>
                <a:srgbClr val="000000"/>
              </a:solidFill>
              <a:latin typeface="Helvetica Neue"/>
              <a:ea typeface="Helvetica Neue"/>
              <a:cs typeface="Helvetica Neue"/>
              <a:sym typeface="Helvetica Neue"/>
            </a:endParaRPr>
          </a:p>
        </p:txBody>
      </p:sp>
      <p:sp>
        <p:nvSpPr>
          <p:cNvPr id="283" name="Google Shape;283;p29"/>
          <p:cNvSpPr/>
          <p:nvPr/>
        </p:nvSpPr>
        <p:spPr>
          <a:xfrm>
            <a:off x="6515115" y="3880961"/>
            <a:ext cx="1828800" cy="164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D9A6"/>
              </a:buClr>
              <a:buSzPts val="800"/>
              <a:buFont typeface="Calibri"/>
              <a:buNone/>
            </a:pPr>
            <a:r>
              <a:rPr i="0" lang="en" sz="800" u="none" cap="none" strike="noStrike">
                <a:solidFill>
                  <a:srgbClr val="00D9A6"/>
                </a:solidFill>
                <a:latin typeface="Helvetica Neue"/>
                <a:ea typeface="Helvetica Neue"/>
                <a:cs typeface="Helvetica Neue"/>
                <a:sym typeface="Helvetica Neue"/>
              </a:rPr>
              <a:t>April 5</a:t>
            </a:r>
            <a:endParaRPr i="0" sz="800" u="none" cap="none" strike="noStrike">
              <a:solidFill>
                <a:srgbClr val="000000"/>
              </a:solidFill>
              <a:latin typeface="Helvetica Neue"/>
              <a:ea typeface="Helvetica Neue"/>
              <a:cs typeface="Helvetica Neue"/>
              <a:sym typeface="Helvetica Neue"/>
            </a:endParaRPr>
          </a:p>
        </p:txBody>
      </p:sp>
      <p:sp>
        <p:nvSpPr>
          <p:cNvPr id="284" name="Google Shape;284;p29"/>
          <p:cNvSpPr/>
          <p:nvPr/>
        </p:nvSpPr>
        <p:spPr>
          <a:xfrm>
            <a:off x="6515111" y="4140038"/>
            <a:ext cx="2103000" cy="43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A7E8A"/>
              </a:buClr>
              <a:buSzPts val="750"/>
              <a:buFont typeface="Calibri"/>
              <a:buNone/>
            </a:pPr>
            <a:r>
              <a:rPr b="0" i="0" lang="en" sz="750" u="none" cap="none" strike="noStrike">
                <a:solidFill>
                  <a:srgbClr val="7A7E8A"/>
                </a:solidFill>
                <a:latin typeface="Calibri"/>
                <a:ea typeface="Calibri"/>
                <a:cs typeface="Calibri"/>
                <a:sym typeface="Calibri"/>
              </a:rPr>
              <a:t>Campaign live, reporting begins, first optimization cycle within 48 hours, Week 1 suppression validation</a:t>
            </a:r>
            <a:endParaRPr b="0" i="0" sz="75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15"/>
          <p:cNvSpPr txBox="1"/>
          <p:nvPr/>
        </p:nvSpPr>
        <p:spPr>
          <a:xfrm>
            <a:off x="342200" y="225550"/>
            <a:ext cx="55203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200">
                <a:solidFill>
                  <a:schemeClr val="lt1"/>
                </a:solidFill>
                <a:latin typeface="Helvetica Neue Light"/>
                <a:ea typeface="Helvetica Neue Light"/>
                <a:cs typeface="Helvetica Neue Light"/>
                <a:sym typeface="Helvetica Neue Light"/>
              </a:rPr>
              <a:t>PurePlay Media Plan</a:t>
            </a:r>
            <a:endParaRPr sz="2200">
              <a:solidFill>
                <a:schemeClr val="lt1"/>
              </a:solidFill>
              <a:latin typeface="Helvetica Neue Light"/>
              <a:ea typeface="Helvetica Neue Light"/>
              <a:cs typeface="Helvetica Neue Light"/>
              <a:sym typeface="Helvetica Neue Light"/>
            </a:endParaRPr>
          </a:p>
        </p:txBody>
      </p:sp>
      <p:graphicFrame>
        <p:nvGraphicFramePr>
          <p:cNvPr id="69" name="Google Shape;69;p15"/>
          <p:cNvGraphicFramePr/>
          <p:nvPr/>
        </p:nvGraphicFramePr>
        <p:xfrm>
          <a:off x="1465363" y="765350"/>
          <a:ext cx="3000000" cy="3000000"/>
        </p:xfrm>
        <a:graphic>
          <a:graphicData uri="http://schemas.openxmlformats.org/drawingml/2006/table">
            <a:tbl>
              <a:tblPr>
                <a:noFill/>
                <a:tableStyleId>{703F9EC0-1418-4363-82B7-EE28EEC8E8EE}</a:tableStyleId>
              </a:tblPr>
              <a:tblGrid>
                <a:gridCol w="1391675"/>
                <a:gridCol w="2410800"/>
                <a:gridCol w="2410800"/>
              </a:tblGrid>
              <a:tr h="547050">
                <a:tc>
                  <a:txBody>
                    <a:bodyPr/>
                    <a:lstStyle/>
                    <a:p>
                      <a:pPr indent="0" lvl="0" marL="0" rtl="0" algn="l">
                        <a:spcBef>
                          <a:spcPts val="0"/>
                        </a:spcBef>
                        <a:spcAft>
                          <a:spcPts val="0"/>
                        </a:spcAft>
                        <a:buNone/>
                      </a:pPr>
                      <a:r>
                        <a:t/>
                      </a:r>
                      <a:endParaRPr sz="12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rgbClr val="00D9D4"/>
                          </a:solidFill>
                          <a:latin typeface="Helvetica Neue"/>
                          <a:ea typeface="Helvetica Neue"/>
                          <a:cs typeface="Helvetica Neue"/>
                          <a:sym typeface="Helvetica Neue"/>
                        </a:rPr>
                        <a:t>Tier 1 - Amplify ($400K)</a:t>
                      </a:r>
                      <a:endParaRPr b="1" sz="1200">
                        <a:solidFill>
                          <a:srgbClr val="00D9D4"/>
                        </a:solidFill>
                        <a:latin typeface="Helvetica Neue"/>
                        <a:ea typeface="Helvetica Neue"/>
                        <a:cs typeface="Helvetica Neue"/>
                        <a:sym typeface="Helvetica Neue"/>
                      </a:endParaRPr>
                    </a:p>
                    <a:p>
                      <a:pPr indent="0" lvl="0" marL="0" rtl="0" algn="l">
                        <a:spcBef>
                          <a:spcPts val="0"/>
                        </a:spcBef>
                        <a:spcAft>
                          <a:spcPts val="0"/>
                        </a:spcAft>
                        <a:buNone/>
                      </a:pPr>
                      <a:r>
                        <a:rPr i="1" lang="en" sz="900">
                          <a:solidFill>
                            <a:srgbClr val="00D9D4"/>
                          </a:solidFill>
                          <a:latin typeface="Helvetica Neue Light"/>
                          <a:ea typeface="Helvetica Neue Light"/>
                          <a:cs typeface="Helvetica Neue Light"/>
                          <a:sym typeface="Helvetica Neue Light"/>
                        </a:rPr>
                        <a:t>Premium 4-Screen Video</a:t>
                      </a:r>
                      <a:endParaRPr b="1" sz="1100">
                        <a:solidFill>
                          <a:srgbClr val="00D9D4"/>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rgbClr val="00C9B7"/>
                          </a:solidFill>
                          <a:latin typeface="Helvetica Neue"/>
                          <a:ea typeface="Helvetica Neue"/>
                          <a:cs typeface="Helvetica Neue"/>
                          <a:sym typeface="Helvetica Neue"/>
                        </a:rPr>
                        <a:t>Tier 2 - Foundation ($200K)</a:t>
                      </a:r>
                      <a:endParaRPr b="1" sz="1200">
                        <a:solidFill>
                          <a:srgbClr val="00C9B7"/>
                        </a:solidFill>
                        <a:latin typeface="Helvetica Neue"/>
                        <a:ea typeface="Helvetica Neue"/>
                        <a:cs typeface="Helvetica Neue"/>
                        <a:sym typeface="Helvetica Neue"/>
                      </a:endParaRPr>
                    </a:p>
                    <a:p>
                      <a:pPr indent="0" lvl="0" marL="0" rtl="0" algn="l">
                        <a:spcBef>
                          <a:spcPts val="0"/>
                        </a:spcBef>
                        <a:spcAft>
                          <a:spcPts val="0"/>
                        </a:spcAft>
                        <a:buNone/>
                      </a:pPr>
                      <a:r>
                        <a:rPr i="1" lang="en" sz="900">
                          <a:solidFill>
                            <a:srgbClr val="00C9B7"/>
                          </a:solidFill>
                          <a:latin typeface="Helvetica Neue Light"/>
                          <a:ea typeface="Helvetica Neue Light"/>
                          <a:cs typeface="Helvetica Neue Light"/>
                          <a:sym typeface="Helvetica Neue Light"/>
                        </a:rPr>
                        <a:t>Premium CTV</a:t>
                      </a:r>
                      <a:endParaRPr b="1" sz="1100">
                        <a:solidFill>
                          <a:srgbClr val="00C9B7"/>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397850">
                <a:tc>
                  <a:txBody>
                    <a:bodyPr/>
                    <a:lstStyle/>
                    <a:p>
                      <a:pPr indent="0" lvl="0" marL="0" rtl="0" algn="l">
                        <a:spcBef>
                          <a:spcPts val="0"/>
                        </a:spcBef>
                        <a:spcAft>
                          <a:spcPts val="0"/>
                        </a:spcAft>
                        <a:buNone/>
                      </a:pPr>
                      <a:r>
                        <a:rPr lang="en" sz="1200">
                          <a:solidFill>
                            <a:schemeClr val="lt1"/>
                          </a:solidFill>
                          <a:latin typeface="Helvetica Neue Light"/>
                          <a:ea typeface="Helvetica Neue Light"/>
                          <a:cs typeface="Helvetica Neue Light"/>
                          <a:sym typeface="Helvetica Neue Light"/>
                        </a:rPr>
                        <a:t>CPM</a:t>
                      </a:r>
                      <a:endParaRPr sz="12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800">
                          <a:solidFill>
                            <a:schemeClr val="lt1"/>
                          </a:solidFill>
                          <a:latin typeface="Helvetica Neue"/>
                          <a:ea typeface="Helvetica Neue"/>
                          <a:cs typeface="Helvetica Neue"/>
                          <a:sym typeface="Helvetica Neue"/>
                        </a:rPr>
                        <a:t>$28 Premium - Ultra, Niche &amp; Core</a:t>
                      </a:r>
                      <a:endParaRPr sz="800">
                        <a:solidFill>
                          <a:schemeClr val="lt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800">
                          <a:solidFill>
                            <a:schemeClr val="lt1"/>
                          </a:solidFill>
                          <a:latin typeface="Helvetica Neue"/>
                          <a:ea typeface="Helvetica Neue"/>
                          <a:cs typeface="Helvetica Neue"/>
                          <a:sym typeface="Helvetica Neue"/>
                        </a:rPr>
                        <a:t>$18.50 OLV Retargeting</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800">
                          <a:solidFill>
                            <a:schemeClr val="lt1"/>
                          </a:solidFill>
                          <a:latin typeface="Helvetica Neue"/>
                          <a:ea typeface="Helvetica Neue"/>
                          <a:cs typeface="Helvetica Neue"/>
                          <a:sym typeface="Helvetica Neue"/>
                        </a:rPr>
                        <a:t>$28 Premium - Ultra, Niche &amp; Core</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8625">
                <a:tc>
                  <a:txBody>
                    <a:bodyPr/>
                    <a:lstStyle/>
                    <a:p>
                      <a:pPr indent="0" lvl="0" marL="0" rtl="0" algn="l">
                        <a:spcBef>
                          <a:spcPts val="0"/>
                        </a:spcBef>
                        <a:spcAft>
                          <a:spcPts val="0"/>
                        </a:spcAft>
                        <a:buNone/>
                      </a:pPr>
                      <a:r>
                        <a:rPr lang="en" sz="1200">
                          <a:solidFill>
                            <a:schemeClr val="lt1"/>
                          </a:solidFill>
                          <a:latin typeface="Helvetica Neue Light"/>
                          <a:ea typeface="Helvetica Neue Light"/>
                          <a:cs typeface="Helvetica Neue Light"/>
                          <a:sym typeface="Helvetica Neue Light"/>
                        </a:rPr>
                        <a:t>Screens</a:t>
                      </a:r>
                      <a:endParaRPr sz="12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800">
                          <a:solidFill>
                            <a:schemeClr val="lt1"/>
                          </a:solidFill>
                          <a:latin typeface="Helvetica Neue"/>
                          <a:ea typeface="Helvetica Neue"/>
                          <a:cs typeface="Helvetica Neue"/>
                          <a:sym typeface="Helvetica Neue"/>
                        </a:rPr>
                        <a:t>CTV, Mobile, Desktop, Tablet</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chemeClr val="lt1"/>
                          </a:solidFill>
                          <a:latin typeface="Helvetica Neue"/>
                          <a:ea typeface="Helvetica Neue"/>
                          <a:cs typeface="Helvetica Neue"/>
                          <a:sym typeface="Helvetica Neue"/>
                        </a:rPr>
                        <a:t>CTV Only</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07500">
                <a:tc>
                  <a:txBody>
                    <a:bodyPr/>
                    <a:lstStyle/>
                    <a:p>
                      <a:pPr indent="0" lvl="0" marL="0" rtl="0" algn="l">
                        <a:spcBef>
                          <a:spcPts val="0"/>
                        </a:spcBef>
                        <a:spcAft>
                          <a:spcPts val="0"/>
                        </a:spcAft>
                        <a:buNone/>
                      </a:pPr>
                      <a:r>
                        <a:rPr lang="en" sz="1200">
                          <a:solidFill>
                            <a:schemeClr val="lt1"/>
                          </a:solidFill>
                          <a:latin typeface="Helvetica Neue Light"/>
                          <a:ea typeface="Helvetica Neue Light"/>
                          <a:cs typeface="Helvetica Neue Light"/>
                          <a:sym typeface="Helvetica Neue Light"/>
                        </a:rPr>
                        <a:t>Targeting</a:t>
                      </a:r>
                      <a:endParaRPr sz="12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chemeClr val="lt1"/>
                          </a:solidFill>
                          <a:latin typeface="Helvetica Neue"/>
                          <a:ea typeface="Helvetica Neue"/>
                          <a:cs typeface="Helvetica Neue"/>
                          <a:sym typeface="Helvetica Neue"/>
                        </a:rPr>
                        <a:t>PurePlay Premium Audience Segments</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chemeClr val="lt1"/>
                          </a:solidFill>
                          <a:latin typeface="Helvetica Neue"/>
                          <a:ea typeface="Helvetica Neue"/>
                          <a:cs typeface="Helvetica Neue"/>
                          <a:sym typeface="Helvetica Neue"/>
                        </a:rPr>
                        <a:t>PurePlay Premium Audience Segments</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596800">
                <a:tc>
                  <a:txBody>
                    <a:bodyPr/>
                    <a:lstStyle/>
                    <a:p>
                      <a:pPr indent="0" lvl="0" marL="0" rtl="0" algn="l">
                        <a:spcBef>
                          <a:spcPts val="0"/>
                        </a:spcBef>
                        <a:spcAft>
                          <a:spcPts val="0"/>
                        </a:spcAft>
                        <a:buNone/>
                      </a:pPr>
                      <a:r>
                        <a:rPr lang="en" sz="1200">
                          <a:solidFill>
                            <a:schemeClr val="lt1"/>
                          </a:solidFill>
                          <a:latin typeface="Helvetica Neue Light"/>
                          <a:ea typeface="Helvetica Neue Light"/>
                          <a:cs typeface="Helvetica Neue Light"/>
                          <a:sym typeface="Helvetica Neue Light"/>
                        </a:rPr>
                        <a:t>Activation</a:t>
                      </a:r>
                      <a:endParaRPr sz="12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142240" lvl="0" marL="182880" rtl="0" algn="l">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CPV</a:t>
                      </a:r>
                      <a:endParaRPr sz="800">
                        <a:solidFill>
                          <a:schemeClr val="lt1"/>
                        </a:solidFill>
                        <a:latin typeface="Helvetica Neue"/>
                        <a:ea typeface="Helvetica Neue"/>
                        <a:cs typeface="Helvetica Neue"/>
                        <a:sym typeface="Helvetica Neue"/>
                      </a:endParaRPr>
                    </a:p>
                    <a:p>
                      <a:pPr indent="-142240" lvl="0" marL="182880" rtl="0" algn="l">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OEEs</a:t>
                      </a:r>
                      <a:endParaRPr sz="800">
                        <a:solidFill>
                          <a:schemeClr val="lt1"/>
                        </a:solidFill>
                        <a:latin typeface="Helvetica Neue"/>
                        <a:ea typeface="Helvetica Neue"/>
                        <a:cs typeface="Helvetica Neue"/>
                        <a:sym typeface="Helvetica Neue"/>
                      </a:endParaRPr>
                    </a:p>
                    <a:p>
                      <a:pPr indent="-142240" lvl="0" marL="182880" rtl="0" algn="l">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Premium Awareness</a:t>
                      </a:r>
                      <a:endParaRPr sz="800">
                        <a:solidFill>
                          <a:schemeClr val="lt1"/>
                        </a:solidFill>
                        <a:latin typeface="Helvetica Neue"/>
                        <a:ea typeface="Helvetica Neue"/>
                        <a:cs typeface="Helvetica Neue"/>
                        <a:sym typeface="Helvetica Neue"/>
                      </a:endParaRPr>
                    </a:p>
                    <a:p>
                      <a:pPr indent="-142240" lvl="0" marL="182880" rtl="0" algn="l">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Sales Lift</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142240" lvl="0" marL="182880" rtl="0" algn="l">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CPV</a:t>
                      </a:r>
                      <a:endParaRPr sz="800">
                        <a:solidFill>
                          <a:schemeClr val="lt1"/>
                        </a:solidFill>
                        <a:latin typeface="Helvetica Neue"/>
                        <a:ea typeface="Helvetica Neue"/>
                        <a:cs typeface="Helvetica Neue"/>
                        <a:sym typeface="Helvetica Neue"/>
                      </a:endParaRPr>
                    </a:p>
                    <a:p>
                      <a:pPr indent="-142240" lvl="0" marL="182880" rtl="0" algn="l">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OEEs</a:t>
                      </a:r>
                      <a:endParaRPr sz="800">
                        <a:solidFill>
                          <a:schemeClr val="lt1"/>
                        </a:solidFill>
                        <a:latin typeface="Helvetica Neue"/>
                        <a:ea typeface="Helvetica Neue"/>
                        <a:cs typeface="Helvetica Neue"/>
                        <a:sym typeface="Helvetica Neue"/>
                      </a:endParaRPr>
                    </a:p>
                    <a:p>
                      <a:pPr indent="-142240" lvl="0" marL="182880" rtl="0" algn="l">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Premium Awareness</a:t>
                      </a:r>
                      <a:endParaRPr sz="800">
                        <a:solidFill>
                          <a:schemeClr val="lt1"/>
                        </a:solidFill>
                        <a:latin typeface="Helvetica Neue"/>
                        <a:ea typeface="Helvetica Neue"/>
                        <a:cs typeface="Helvetica Neue"/>
                        <a:sym typeface="Helvetica Neue"/>
                      </a:endParaRPr>
                    </a:p>
                    <a:p>
                      <a:pPr indent="-142240" lvl="0" marL="182880" rtl="0" algn="l">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Sales Lift</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64150">
                <a:tc>
                  <a:txBody>
                    <a:bodyPr/>
                    <a:lstStyle/>
                    <a:p>
                      <a:pPr indent="0" lvl="0" marL="0" rtl="0" algn="l">
                        <a:spcBef>
                          <a:spcPts val="0"/>
                        </a:spcBef>
                        <a:spcAft>
                          <a:spcPts val="0"/>
                        </a:spcAft>
                        <a:buNone/>
                      </a:pPr>
                      <a:r>
                        <a:rPr lang="en" sz="1200">
                          <a:solidFill>
                            <a:schemeClr val="lt1"/>
                          </a:solidFill>
                          <a:latin typeface="Helvetica Neue Light"/>
                          <a:ea typeface="Helvetica Neue Light"/>
                          <a:cs typeface="Helvetica Neue Light"/>
                          <a:sym typeface="Helvetica Neue Light"/>
                        </a:rPr>
                        <a:t>Measurement</a:t>
                      </a:r>
                      <a:endParaRPr sz="12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142240" lvl="0" marL="182880" marR="0" rtl="0" algn="l">
                        <a:lnSpc>
                          <a:spcPct val="100000"/>
                        </a:lnSpc>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PurePlay Pulse: Pre-Campaign. Mid-Campaign, Post-Campaign</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142240" lvl="0" marL="182880" marR="0" rtl="0" algn="l">
                        <a:lnSpc>
                          <a:spcPct val="100000"/>
                        </a:lnSpc>
                        <a:spcBef>
                          <a:spcPts val="0"/>
                        </a:spcBef>
                        <a:spcAft>
                          <a:spcPts val="0"/>
                        </a:spcAft>
                        <a:buClr>
                          <a:schemeClr val="lt1"/>
                        </a:buClr>
                        <a:buSzPts val="800"/>
                        <a:buFont typeface="Helvetica Neue"/>
                        <a:buChar char="●"/>
                      </a:pPr>
                      <a:r>
                        <a:rPr lang="en" sz="800">
                          <a:solidFill>
                            <a:schemeClr val="lt1"/>
                          </a:solidFill>
                          <a:latin typeface="Helvetica Neue"/>
                          <a:ea typeface="Helvetica Neue"/>
                          <a:cs typeface="Helvetica Neue"/>
                          <a:sym typeface="Helvetica Neue"/>
                        </a:rPr>
                        <a:t>PurePlay Pulse: Pre-Campaign. Mid-Campaign, Post-Campaign</a:t>
                      </a:r>
                      <a:endParaRPr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839950">
                <a:tc>
                  <a:txBody>
                    <a:bodyPr/>
                    <a:lstStyle/>
                    <a:p>
                      <a:pPr indent="0" lvl="0" marL="0" rtl="0" algn="l">
                        <a:spcBef>
                          <a:spcPts val="0"/>
                        </a:spcBef>
                        <a:spcAft>
                          <a:spcPts val="0"/>
                        </a:spcAft>
                        <a:buNone/>
                      </a:pPr>
                      <a:r>
                        <a:rPr lang="en" sz="1200">
                          <a:solidFill>
                            <a:schemeClr val="lt1"/>
                          </a:solidFill>
                          <a:latin typeface="Helvetica Neue Light"/>
                          <a:ea typeface="Helvetica Neue Light"/>
                          <a:cs typeface="Helvetica Neue Light"/>
                          <a:sym typeface="Helvetica Neue Light"/>
                        </a:rPr>
                        <a:t>Added Value</a:t>
                      </a:r>
                      <a:endParaRPr sz="12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42240" lvl="0" marL="182880" rtl="0" algn="l">
                        <a:spcBef>
                          <a:spcPts val="0"/>
                        </a:spcBef>
                        <a:spcAft>
                          <a:spcPts val="0"/>
                        </a:spcAft>
                        <a:buClr>
                          <a:schemeClr val="lt1"/>
                        </a:buClr>
                        <a:buSzPts val="800"/>
                        <a:buFont typeface="Helvetica Neue"/>
                        <a:buChar char="+"/>
                      </a:pPr>
                      <a:r>
                        <a:rPr b="1" i="1" lang="en" sz="800">
                          <a:solidFill>
                            <a:schemeClr val="lt1"/>
                          </a:solidFill>
                          <a:latin typeface="Helvetica Neue"/>
                          <a:ea typeface="Helvetica Neue"/>
                          <a:cs typeface="Helvetica Neue"/>
                          <a:sym typeface="Helvetica Neue"/>
                        </a:rPr>
                        <a:t>Cuebiq</a:t>
                      </a:r>
                      <a:r>
                        <a:rPr i="1" lang="en" sz="800">
                          <a:solidFill>
                            <a:schemeClr val="lt1"/>
                          </a:solidFill>
                          <a:latin typeface="Helvetica Neue"/>
                          <a:ea typeface="Helvetica Neue"/>
                          <a:cs typeface="Helvetica Neue"/>
                          <a:sym typeface="Helvetica Neue"/>
                        </a:rPr>
                        <a:t> Foot Traffic Measurement</a:t>
                      </a:r>
                      <a:endParaRPr i="1" sz="800">
                        <a:solidFill>
                          <a:schemeClr val="lt1"/>
                        </a:solidFill>
                        <a:latin typeface="Helvetica Neue"/>
                        <a:ea typeface="Helvetica Neue"/>
                        <a:cs typeface="Helvetica Neue"/>
                        <a:sym typeface="Helvetica Neue"/>
                      </a:endParaRPr>
                    </a:p>
                    <a:p>
                      <a:pPr indent="-142240" lvl="0" marL="182880" rtl="0" algn="l">
                        <a:spcBef>
                          <a:spcPts val="400"/>
                        </a:spcBef>
                        <a:spcAft>
                          <a:spcPts val="0"/>
                        </a:spcAft>
                        <a:buClr>
                          <a:schemeClr val="lt1"/>
                        </a:buClr>
                        <a:buSzPts val="800"/>
                        <a:buFont typeface="Helvetica Neue"/>
                        <a:buChar char="+"/>
                      </a:pPr>
                      <a:r>
                        <a:rPr i="1" lang="en" sz="800">
                          <a:solidFill>
                            <a:schemeClr val="lt1"/>
                          </a:solidFill>
                          <a:latin typeface="Helvetica Neue"/>
                          <a:ea typeface="Helvetica Neue"/>
                          <a:cs typeface="Helvetica Neue"/>
                          <a:sym typeface="Helvetica Neue"/>
                        </a:rPr>
                        <a:t>Innovid Ad Serving</a:t>
                      </a:r>
                      <a:endParaRPr i="1" sz="800">
                        <a:solidFill>
                          <a:schemeClr val="lt1"/>
                        </a:solidFill>
                        <a:latin typeface="Helvetica Neue"/>
                        <a:ea typeface="Helvetica Neue"/>
                        <a:cs typeface="Helvetica Neue"/>
                        <a:sym typeface="Helvetica Neue"/>
                      </a:endParaRPr>
                    </a:p>
                    <a:p>
                      <a:pPr indent="-142240" lvl="0" marL="182880" rtl="0" algn="l">
                        <a:spcBef>
                          <a:spcPts val="400"/>
                        </a:spcBef>
                        <a:spcAft>
                          <a:spcPts val="400"/>
                        </a:spcAft>
                        <a:buClr>
                          <a:schemeClr val="lt1"/>
                        </a:buClr>
                        <a:buSzPts val="800"/>
                        <a:buFont typeface="Helvetica Neue"/>
                        <a:buChar char="+"/>
                      </a:pPr>
                      <a:r>
                        <a:rPr i="1" lang="en" sz="800">
                          <a:solidFill>
                            <a:schemeClr val="lt1"/>
                          </a:solidFill>
                          <a:latin typeface="Helvetica Neue"/>
                          <a:ea typeface="Helvetica Neue"/>
                          <a:cs typeface="Helvetica Neue"/>
                          <a:sym typeface="Helvetica Neue"/>
                        </a:rPr>
                        <a:t>2 New Innovid Dynamic High Impact Creative Overlays</a:t>
                      </a:r>
                      <a:endParaRPr i="1"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42240" lvl="0" marL="182880" rtl="0" algn="l">
                        <a:spcBef>
                          <a:spcPts val="0"/>
                        </a:spcBef>
                        <a:spcAft>
                          <a:spcPts val="0"/>
                        </a:spcAft>
                        <a:buClr>
                          <a:schemeClr val="lt1"/>
                        </a:buClr>
                        <a:buSzPts val="800"/>
                        <a:buFont typeface="Helvetica Neue"/>
                        <a:buChar char="+"/>
                      </a:pPr>
                      <a:r>
                        <a:rPr b="1" i="1" lang="en" sz="800">
                          <a:solidFill>
                            <a:schemeClr val="lt1"/>
                          </a:solidFill>
                          <a:latin typeface="Helvetica Neue"/>
                          <a:ea typeface="Helvetica Neue"/>
                          <a:cs typeface="Helvetica Neue"/>
                          <a:sym typeface="Helvetica Neue"/>
                        </a:rPr>
                        <a:t>Cuebiq</a:t>
                      </a:r>
                      <a:r>
                        <a:rPr i="1" lang="en" sz="800">
                          <a:solidFill>
                            <a:schemeClr val="lt1"/>
                          </a:solidFill>
                          <a:latin typeface="Helvetica Neue"/>
                          <a:ea typeface="Helvetica Neue"/>
                          <a:cs typeface="Helvetica Neue"/>
                          <a:sym typeface="Helvetica Neue"/>
                        </a:rPr>
                        <a:t> Foot Traffic Measurement</a:t>
                      </a:r>
                      <a:endParaRPr i="1" sz="800">
                        <a:solidFill>
                          <a:schemeClr val="lt1"/>
                        </a:solidFill>
                        <a:latin typeface="Helvetica Neue"/>
                        <a:ea typeface="Helvetica Neue"/>
                        <a:cs typeface="Helvetica Neue"/>
                        <a:sym typeface="Helvetica Neue"/>
                      </a:endParaRPr>
                    </a:p>
                    <a:p>
                      <a:pPr indent="-142240" lvl="0" marL="182880" rtl="0" algn="l">
                        <a:spcBef>
                          <a:spcPts val="400"/>
                        </a:spcBef>
                        <a:spcAft>
                          <a:spcPts val="400"/>
                        </a:spcAft>
                        <a:buClr>
                          <a:schemeClr val="lt1"/>
                        </a:buClr>
                        <a:buSzPts val="800"/>
                        <a:buFont typeface="Helvetica Neue"/>
                        <a:buChar char="+"/>
                      </a:pPr>
                      <a:r>
                        <a:rPr i="1" lang="en" sz="800">
                          <a:solidFill>
                            <a:schemeClr val="lt1"/>
                          </a:solidFill>
                          <a:latin typeface="Helvetica Neue"/>
                          <a:ea typeface="Helvetica Neue"/>
                          <a:cs typeface="Helvetica Neue"/>
                          <a:sym typeface="Helvetica Neue"/>
                        </a:rPr>
                        <a:t>Innovid Ad Serving</a:t>
                      </a:r>
                      <a:endParaRPr i="1" sz="800">
                        <a:solidFill>
                          <a:schemeClr val="lt1"/>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0" l="0" r="30901" t="0"/>
          <a:stretch/>
        </p:blipFill>
        <p:spPr>
          <a:xfrm>
            <a:off x="1171442" y="0"/>
            <a:ext cx="7972557" cy="5143500"/>
          </a:xfrm>
          <a:prstGeom prst="rect">
            <a:avLst/>
          </a:prstGeom>
          <a:noFill/>
          <a:ln>
            <a:noFill/>
          </a:ln>
        </p:spPr>
      </p:pic>
      <p:sp>
        <p:nvSpPr>
          <p:cNvPr id="75" name="Google Shape;75;p16"/>
          <p:cNvSpPr/>
          <p:nvPr/>
        </p:nvSpPr>
        <p:spPr>
          <a:xfrm>
            <a:off x="-210950" y="0"/>
            <a:ext cx="9354900" cy="5143500"/>
          </a:xfrm>
          <a:prstGeom prst="rect">
            <a:avLst/>
          </a:prstGeom>
          <a:solidFill>
            <a:srgbClr val="000000">
              <a:alpha val="4591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p:nvPr/>
        </p:nvSpPr>
        <p:spPr>
          <a:xfrm>
            <a:off x="-210950" y="-13950"/>
            <a:ext cx="6925800" cy="5171400"/>
          </a:xfrm>
          <a:prstGeom prst="rect">
            <a:avLst/>
          </a:prstGeom>
          <a:gradFill>
            <a:gsLst>
              <a:gs pos="0">
                <a:schemeClr val="dk1">
                  <a:alpha val="45910"/>
                </a:schemeClr>
              </a:gs>
              <a:gs pos="30000">
                <a:srgbClr val="000000">
                  <a:alpha val="45910"/>
                </a:srgbClr>
              </a:gs>
              <a:gs pos="48000">
                <a:schemeClr val="dk1">
                  <a:alpha val="45910"/>
                </a:schemeClr>
              </a:gs>
              <a:gs pos="100000">
                <a:srgbClr val="FFFFFF">
                  <a:alpha val="0"/>
                  <a:alpha val="45910"/>
                </a:srgbClr>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6"/>
          <p:cNvSpPr txBox="1"/>
          <p:nvPr/>
        </p:nvSpPr>
        <p:spPr>
          <a:xfrm>
            <a:off x="1233250" y="1886975"/>
            <a:ext cx="6050100" cy="19710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rPr b="1" lang="en" sz="1300">
                <a:solidFill>
                  <a:schemeClr val="lt1"/>
                </a:solidFill>
                <a:latin typeface="Helvetica Neue"/>
                <a:ea typeface="Helvetica Neue"/>
                <a:cs typeface="Helvetica Neue"/>
                <a:sym typeface="Helvetica Neue"/>
              </a:rPr>
              <a:t>Your strategy starts here. </a:t>
            </a:r>
            <a:endParaRPr b="1" sz="1300">
              <a:solidFill>
                <a:schemeClr val="lt1"/>
              </a:solidFill>
              <a:latin typeface="Helvetica Neue"/>
              <a:ea typeface="Helvetica Neue"/>
              <a:cs typeface="Helvetica Neue"/>
              <a:sym typeface="Helvetica Neue"/>
            </a:endParaRPr>
          </a:p>
          <a:p>
            <a:pPr indent="0" lvl="0" marL="0" rtl="0" algn="l">
              <a:lnSpc>
                <a:spcPct val="125000"/>
              </a:lnSpc>
              <a:spcBef>
                <a:spcPts val="1500"/>
              </a:spcBef>
              <a:spcAft>
                <a:spcPts val="0"/>
              </a:spcAft>
              <a:buNone/>
            </a:pPr>
            <a:r>
              <a:rPr lang="en" sz="1300">
                <a:solidFill>
                  <a:schemeClr val="lt1"/>
                </a:solidFill>
                <a:latin typeface="Helvetica Neue Light"/>
                <a:ea typeface="Helvetica Neue Light"/>
                <a:cs typeface="Helvetica Neue Light"/>
                <a:sym typeface="Helvetica Neue Light"/>
              </a:rPr>
              <a:t>The Pulse Playbook is the only system that unifies creative, audience, and media into a single, outcome-driven plan, directly connected to activation.</a:t>
            </a:r>
            <a:endParaRPr sz="130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None/>
            </a:pPr>
            <a:r>
              <a:t/>
            </a:r>
            <a:endParaRPr sz="130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None/>
            </a:pPr>
            <a:r>
              <a:rPr lang="en" sz="1300">
                <a:solidFill>
                  <a:schemeClr val="lt1"/>
                </a:solidFill>
                <a:latin typeface="Helvetica Neue Light"/>
                <a:ea typeface="Helvetica Neue Light"/>
                <a:cs typeface="Helvetica Neue Light"/>
                <a:sym typeface="Helvetica Neue Light"/>
              </a:rPr>
              <a:t>It decodes your creative, benchmarks it against the market, and translates those signals into audience and placement decisions designed to drive measurable impact.</a:t>
            </a:r>
            <a:endParaRPr sz="1300">
              <a:solidFill>
                <a:schemeClr val="lt1"/>
              </a:solidFill>
              <a:latin typeface="Helvetica Neue Light"/>
              <a:ea typeface="Helvetica Neue Light"/>
              <a:cs typeface="Helvetica Neue Light"/>
              <a:sym typeface="Helvetica Neue Light"/>
            </a:endParaRPr>
          </a:p>
        </p:txBody>
      </p:sp>
      <p:sp>
        <p:nvSpPr>
          <p:cNvPr id="78" name="Google Shape;78;p16"/>
          <p:cNvSpPr txBox="1"/>
          <p:nvPr/>
        </p:nvSpPr>
        <p:spPr>
          <a:xfrm>
            <a:off x="446250" y="362075"/>
            <a:ext cx="7478100" cy="152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1"/>
                </a:solidFill>
                <a:latin typeface="Helvetica Neue Light"/>
                <a:ea typeface="Helvetica Neue Light"/>
                <a:cs typeface="Helvetica Neue Light"/>
                <a:sym typeface="Helvetica Neue Light"/>
              </a:rPr>
              <a:t>Pulse Playbook</a:t>
            </a:r>
            <a:endParaRPr sz="3000">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i="1" lang="en" sz="3000">
                <a:solidFill>
                  <a:schemeClr val="lt1"/>
                </a:solidFill>
                <a:latin typeface="Helvetica Neue Light"/>
                <a:ea typeface="Helvetica Neue Light"/>
                <a:cs typeface="Helvetica Neue Light"/>
                <a:sym typeface="Helvetica Neue Light"/>
              </a:rPr>
              <a:t>for </a:t>
            </a:r>
            <a:r>
              <a:rPr lang="en" sz="3000">
                <a:solidFill>
                  <a:schemeClr val="lt1"/>
                </a:solidFill>
                <a:latin typeface="Helvetica Neue Light"/>
                <a:ea typeface="Helvetica Neue Light"/>
                <a:cs typeface="Helvetica Neue Light"/>
                <a:sym typeface="Helvetica Neue Light"/>
              </a:rPr>
              <a:t>LensCrafters</a:t>
            </a:r>
            <a:endParaRPr sz="3000">
              <a:solidFill>
                <a:schemeClr val="lt1"/>
              </a:solidFill>
              <a:latin typeface="Helvetica Neue Light"/>
              <a:ea typeface="Helvetica Neue Light"/>
              <a:cs typeface="Helvetica Neue Light"/>
              <a:sym typeface="Helvetica Neue Light"/>
            </a:endParaRPr>
          </a:p>
        </p:txBody>
      </p:sp>
      <p:cxnSp>
        <p:nvCxnSpPr>
          <p:cNvPr id="79" name="Google Shape;79;p16"/>
          <p:cNvCxnSpPr/>
          <p:nvPr/>
        </p:nvCxnSpPr>
        <p:spPr>
          <a:xfrm>
            <a:off x="1087250" y="1886975"/>
            <a:ext cx="0" cy="1971000"/>
          </a:xfrm>
          <a:prstGeom prst="straightConnector1">
            <a:avLst/>
          </a:prstGeom>
          <a:noFill/>
          <a:ln cap="flat" cmpd="sng" w="9525">
            <a:solidFill>
              <a:srgbClr val="7CFBD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7"/>
          <p:cNvSpPr txBox="1"/>
          <p:nvPr/>
        </p:nvSpPr>
        <p:spPr>
          <a:xfrm>
            <a:off x="305450" y="1399500"/>
            <a:ext cx="4081500" cy="98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200">
                <a:solidFill>
                  <a:srgbClr val="7CFBD1"/>
                </a:solidFill>
                <a:latin typeface="Helvetica Neue Light"/>
                <a:ea typeface="Helvetica Neue Light"/>
                <a:cs typeface="Helvetica Neue Light"/>
                <a:sym typeface="Helvetica Neue Light"/>
              </a:rPr>
              <a:t>PurePlay </a:t>
            </a:r>
            <a:r>
              <a:rPr i="1" lang="en" sz="3200">
                <a:solidFill>
                  <a:srgbClr val="7CFBD1"/>
                </a:solidFill>
                <a:latin typeface="Helvetica Neue Light"/>
                <a:ea typeface="Helvetica Neue Light"/>
                <a:cs typeface="Helvetica Neue Light"/>
                <a:sym typeface="Helvetica Neue Light"/>
              </a:rPr>
              <a:t>for</a:t>
            </a:r>
            <a:r>
              <a:rPr lang="en" sz="3200">
                <a:solidFill>
                  <a:srgbClr val="7CFBD1"/>
                </a:solidFill>
                <a:latin typeface="Helvetica Neue Light"/>
                <a:ea typeface="Helvetica Neue Light"/>
                <a:cs typeface="Helvetica Neue Light"/>
                <a:sym typeface="Helvetica Neue Light"/>
              </a:rPr>
              <a:t> </a:t>
            </a:r>
            <a:br>
              <a:rPr lang="en" sz="3200">
                <a:solidFill>
                  <a:srgbClr val="7CFBD1"/>
                </a:solidFill>
                <a:latin typeface="Helvetica Neue Light"/>
                <a:ea typeface="Helvetica Neue Light"/>
                <a:cs typeface="Helvetica Neue Light"/>
                <a:sym typeface="Helvetica Neue Light"/>
              </a:rPr>
            </a:br>
            <a:r>
              <a:rPr lang="en" sz="3200">
                <a:solidFill>
                  <a:srgbClr val="7CFBD1"/>
                </a:solidFill>
                <a:latin typeface="Helvetica Neue Light"/>
                <a:ea typeface="Helvetica Neue Light"/>
                <a:cs typeface="Helvetica Neue Light"/>
                <a:sym typeface="Helvetica Neue Light"/>
              </a:rPr>
              <a:t>Lenscrafters</a:t>
            </a:r>
            <a:endParaRPr sz="3200">
              <a:solidFill>
                <a:srgbClr val="7CFBD1"/>
              </a:solidFill>
              <a:latin typeface="Helvetica Neue Light"/>
              <a:ea typeface="Helvetica Neue Light"/>
              <a:cs typeface="Helvetica Neue Light"/>
              <a:sym typeface="Helvetica Neue Light"/>
            </a:endParaRPr>
          </a:p>
        </p:txBody>
      </p:sp>
      <p:sp>
        <p:nvSpPr>
          <p:cNvPr id="85" name="Google Shape;85;p17"/>
          <p:cNvSpPr txBox="1"/>
          <p:nvPr>
            <p:ph idx="1" type="body"/>
          </p:nvPr>
        </p:nvSpPr>
        <p:spPr>
          <a:xfrm>
            <a:off x="305450" y="2460500"/>
            <a:ext cx="4155000" cy="13020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b="1" lang="en" sz="1100">
                <a:solidFill>
                  <a:schemeClr val="lt1"/>
                </a:solidFill>
                <a:latin typeface="Helvetica Neue"/>
                <a:ea typeface="Helvetica Neue"/>
                <a:cs typeface="Helvetica Neue"/>
                <a:sym typeface="Helvetica Neue"/>
              </a:rPr>
              <a:t>Four pillars engineered for store visits, not just impressions.</a:t>
            </a:r>
            <a:endParaRPr i="1" sz="1300">
              <a:solidFill>
                <a:srgbClr val="00D9A6"/>
              </a:solidFill>
            </a:endParaRPr>
          </a:p>
          <a:p>
            <a:pPr indent="0" lvl="0" marL="0" rtl="0" algn="l">
              <a:spcBef>
                <a:spcPts val="1000"/>
              </a:spcBef>
              <a:spcAft>
                <a:spcPts val="0"/>
              </a:spcAft>
              <a:buNone/>
            </a:pPr>
            <a:r>
              <a:t/>
            </a:r>
            <a:endParaRPr b="1" sz="1100">
              <a:solidFill>
                <a:schemeClr val="lt1"/>
              </a:solidFill>
              <a:latin typeface="Helvetica Neue"/>
              <a:ea typeface="Helvetica Neue"/>
              <a:cs typeface="Helvetica Neue"/>
              <a:sym typeface="Helvetica Neue"/>
            </a:endParaRPr>
          </a:p>
          <a:p>
            <a:pPr indent="0" lvl="0" marL="0" rtl="0" algn="l">
              <a:spcBef>
                <a:spcPts val="1000"/>
              </a:spcBef>
              <a:spcAft>
                <a:spcPts val="1000"/>
              </a:spcAft>
              <a:buNone/>
            </a:pPr>
            <a:r>
              <a:t/>
            </a:r>
            <a:endParaRPr sz="900">
              <a:solidFill>
                <a:schemeClr val="lt1"/>
              </a:solidFill>
              <a:latin typeface="Helvetica Neue Light"/>
              <a:ea typeface="Helvetica Neue Light"/>
              <a:cs typeface="Helvetica Neue Light"/>
              <a:sym typeface="Helvetica Neue Light"/>
            </a:endParaRPr>
          </a:p>
        </p:txBody>
      </p:sp>
      <p:graphicFrame>
        <p:nvGraphicFramePr>
          <p:cNvPr id="86" name="Google Shape;86;p17"/>
          <p:cNvGraphicFramePr/>
          <p:nvPr/>
        </p:nvGraphicFramePr>
        <p:xfrm>
          <a:off x="4861800" y="348838"/>
          <a:ext cx="3000000" cy="3000000"/>
        </p:xfrm>
        <a:graphic>
          <a:graphicData uri="http://schemas.openxmlformats.org/drawingml/2006/table">
            <a:tbl>
              <a:tblPr>
                <a:noFill/>
                <a:tableStyleId>{703F9EC0-1418-4363-82B7-EE28EEC8E8EE}</a:tableStyleId>
              </a:tblPr>
              <a:tblGrid>
                <a:gridCol w="3407050"/>
              </a:tblGrid>
              <a:tr h="501375">
                <a:tc>
                  <a:txBody>
                    <a:bodyPr/>
                    <a:lstStyle/>
                    <a:p>
                      <a:pPr indent="0" lvl="0" marL="0" rtl="0" algn="l">
                        <a:spcBef>
                          <a:spcPts val="0"/>
                        </a:spcBef>
                        <a:spcAft>
                          <a:spcPts val="0"/>
                        </a:spcAft>
                        <a:buNone/>
                      </a:pPr>
                      <a:r>
                        <a:rPr lang="en">
                          <a:solidFill>
                            <a:schemeClr val="lt1"/>
                          </a:solidFill>
                          <a:latin typeface="Helvetica Neue Light"/>
                          <a:ea typeface="Helvetica Neue Light"/>
                          <a:cs typeface="Helvetica Neue Light"/>
                          <a:sym typeface="Helvetica Neue Light"/>
                        </a:rPr>
                        <a:t>Campaign Strategy Recap </a:t>
                      </a:r>
                      <a:endParaRPr>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r>
              <a:tr h="979950">
                <a:tc>
                  <a:txBody>
                    <a:bodyPr/>
                    <a:lstStyle/>
                    <a:p>
                      <a:pPr indent="0" lvl="0" marL="0" rtl="0" algn="l">
                        <a:spcBef>
                          <a:spcPts val="0"/>
                        </a:spcBef>
                        <a:spcAft>
                          <a:spcPts val="0"/>
                        </a:spcAft>
                        <a:buNone/>
                      </a:pPr>
                      <a:r>
                        <a:rPr lang="en" sz="1100">
                          <a:solidFill>
                            <a:srgbClr val="7CFBD1"/>
                          </a:solidFill>
                          <a:latin typeface="Helvetica Neue Light"/>
                          <a:ea typeface="Helvetica Neue Light"/>
                          <a:cs typeface="Helvetica Neue Light"/>
                          <a:sym typeface="Helvetica Neue Light"/>
                        </a:rPr>
                        <a:t>CPV-Optimized Precision</a:t>
                      </a:r>
                      <a:endParaRPr sz="1100">
                        <a:solidFill>
                          <a:srgbClr val="7CFBD1"/>
                        </a:solidFill>
                        <a:latin typeface="Helvetica Neue Light"/>
                        <a:ea typeface="Helvetica Neue Light"/>
                        <a:cs typeface="Helvetica Neue Light"/>
                        <a:sym typeface="Helvetica Neue Light"/>
                      </a:endParaRPr>
                    </a:p>
                    <a:p>
                      <a:pPr indent="0" lvl="0" marL="0" rtl="0" algn="l">
                        <a:spcBef>
                          <a:spcPts val="500"/>
                        </a:spcBef>
                        <a:spcAft>
                          <a:spcPts val="0"/>
                        </a:spcAft>
                        <a:buNone/>
                      </a:pPr>
                      <a:r>
                        <a:rPr lang="en" sz="900">
                          <a:solidFill>
                            <a:schemeClr val="lt1"/>
                          </a:solidFill>
                          <a:latin typeface="Helvetica Neue Light"/>
                          <a:ea typeface="Helvetica Neue Light"/>
                          <a:cs typeface="Helvetica Neue Light"/>
                          <a:sym typeface="Helvetica Neue Light"/>
                        </a:rPr>
                        <a:t>Every optimization decision is grounded in Cuebiq store visitation data — the same approach that drove SGH to 17% above benchmark at $1.83 CPV.</a:t>
                      </a:r>
                      <a:endParaRPr sz="9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71275">
                <a:tc>
                  <a:txBody>
                    <a:bodyPr/>
                    <a:lstStyle/>
                    <a:p>
                      <a:pPr indent="0" lvl="0" marL="0" rtl="0" algn="l">
                        <a:spcBef>
                          <a:spcPts val="0"/>
                        </a:spcBef>
                        <a:spcAft>
                          <a:spcPts val="0"/>
                        </a:spcAft>
                        <a:buClr>
                          <a:schemeClr val="dk1"/>
                        </a:buClr>
                        <a:buSzPts val="1100"/>
                        <a:buFont typeface="Arial"/>
                        <a:buNone/>
                      </a:pPr>
                      <a:r>
                        <a:rPr lang="en" sz="1100">
                          <a:solidFill>
                            <a:srgbClr val="7CFBD1"/>
                          </a:solidFill>
                          <a:latin typeface="Helvetica Neue Light"/>
                          <a:ea typeface="Helvetica Neue Light"/>
                          <a:cs typeface="Helvetica Neue Light"/>
                          <a:sym typeface="Helvetica Neue Light"/>
                        </a:rPr>
                        <a:t>Audience-First Activation</a:t>
                      </a:r>
                      <a:endParaRPr sz="1100">
                        <a:solidFill>
                          <a:srgbClr val="7CFBD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300">
                        <a:solidFill>
                          <a:srgbClr val="7CFBD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en" sz="900">
                          <a:solidFill>
                            <a:schemeClr val="lt1"/>
                          </a:solidFill>
                          <a:latin typeface="Helvetica Neue Light"/>
                          <a:ea typeface="Helvetica Neue Light"/>
                          <a:cs typeface="Helvetica Neue Light"/>
                          <a:sym typeface="Helvetica Neue Light"/>
                        </a:rPr>
                        <a:t>Behavioral and in-market signals identify consumers actively in the vision care purchase cycle. Intent-based, not demo-based.</a:t>
                      </a:r>
                      <a:endParaRPr sz="9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1900">
                <a:tc>
                  <a:txBody>
                    <a:bodyPr/>
                    <a:lstStyle/>
                    <a:p>
                      <a:pPr indent="0" lvl="0" marL="0" rtl="0" algn="l">
                        <a:spcBef>
                          <a:spcPts val="0"/>
                        </a:spcBef>
                        <a:spcAft>
                          <a:spcPts val="0"/>
                        </a:spcAft>
                        <a:buClr>
                          <a:schemeClr val="dk1"/>
                        </a:buClr>
                        <a:buSzPts val="1100"/>
                        <a:buFont typeface="Arial"/>
                        <a:buNone/>
                      </a:pPr>
                      <a:r>
                        <a:rPr lang="en" sz="1100">
                          <a:solidFill>
                            <a:srgbClr val="7CFBD1"/>
                          </a:solidFill>
                          <a:latin typeface="Helvetica Neue Light"/>
                          <a:ea typeface="Helvetica Neue Light"/>
                          <a:cs typeface="Helvetica Neue Light"/>
                          <a:sym typeface="Helvetica Neue Light"/>
                        </a:rPr>
                        <a:t>Premium Inventory Curation</a:t>
                      </a:r>
                      <a:endParaRPr sz="1100">
                        <a:solidFill>
                          <a:srgbClr val="7CFBD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300">
                        <a:solidFill>
                          <a:srgbClr val="7CFBD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en" sz="900">
                          <a:solidFill>
                            <a:schemeClr val="lt1"/>
                          </a:solidFill>
                          <a:latin typeface="Helvetica Neue Light"/>
                          <a:ea typeface="Helvetica Neue Light"/>
                          <a:cs typeface="Helvetica Neue Light"/>
                          <a:sym typeface="Helvetica Neue Light"/>
                        </a:rPr>
                        <a:t>Three-tier framework (Ultra-Premium, Core, Niche) with 100% publisher transparency. Every impression is tier-classified and brand-safe.</a:t>
                      </a:r>
                      <a:endParaRPr sz="9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1900">
                <a:tc>
                  <a:txBody>
                    <a:bodyPr/>
                    <a:lstStyle/>
                    <a:p>
                      <a:pPr indent="0" lvl="0" marL="0" rtl="0" algn="l">
                        <a:spcBef>
                          <a:spcPts val="0"/>
                        </a:spcBef>
                        <a:spcAft>
                          <a:spcPts val="0"/>
                        </a:spcAft>
                        <a:buClr>
                          <a:schemeClr val="dk1"/>
                        </a:buClr>
                        <a:buSzPts val="1100"/>
                        <a:buFont typeface="Arial"/>
                        <a:buNone/>
                      </a:pPr>
                      <a:r>
                        <a:rPr lang="en" sz="1100">
                          <a:solidFill>
                            <a:srgbClr val="7CFBD1"/>
                          </a:solidFill>
                          <a:latin typeface="Helvetica Neue Light"/>
                          <a:ea typeface="Helvetica Neue Light"/>
                          <a:cs typeface="Helvetica Neue Light"/>
                          <a:sym typeface="Helvetica Neue Light"/>
                        </a:rPr>
                        <a:t>Dynamic Creative Innovation</a:t>
                      </a:r>
                      <a:endParaRPr sz="1100">
                        <a:solidFill>
                          <a:srgbClr val="7CFBD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300">
                        <a:solidFill>
                          <a:srgbClr val="7CFBD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en" sz="900">
                          <a:solidFill>
                            <a:schemeClr val="lt1"/>
                          </a:solidFill>
                          <a:latin typeface="Helvetica Neue Light"/>
                          <a:ea typeface="Helvetica Neue Light"/>
                          <a:cs typeface="Helvetica Neue Light"/>
                          <a:sym typeface="Helvetica Neue Light"/>
                        </a:rPr>
                        <a:t>Innovid overlays personalize every impression with nearest store location, DMA-level messaging, and audience-aligned creative versioning. *</a:t>
                      </a:r>
                      <a:r>
                        <a:rPr lang="en" sz="600">
                          <a:solidFill>
                            <a:schemeClr val="lt1"/>
                          </a:solidFill>
                          <a:latin typeface="Helvetica Neue Light"/>
                          <a:ea typeface="Helvetica Neue Light"/>
                          <a:cs typeface="Helvetica Neue Light"/>
                          <a:sym typeface="Helvetica Neue Light"/>
                        </a:rPr>
                        <a:t>$400K Tier Only</a:t>
                      </a:r>
                      <a:endParaRPr sz="900">
                        <a:solidFill>
                          <a:schemeClr val="lt1"/>
                        </a:solidFill>
                        <a:latin typeface="Helvetica Neue Light"/>
                        <a:ea typeface="Helvetica Neue Light"/>
                        <a:cs typeface="Helvetica Neue Light"/>
                        <a:sym typeface="Helvetica Neue Light"/>
                      </a:endParaRPr>
                    </a:p>
                    <a:p>
                      <a:pPr indent="0" lvl="0" marL="0" marR="0" rtl="0" algn="l">
                        <a:lnSpc>
                          <a:spcPct val="100000"/>
                        </a:lnSpc>
                        <a:spcBef>
                          <a:spcPts val="500"/>
                        </a:spcBef>
                        <a:spcAft>
                          <a:spcPts val="0"/>
                        </a:spcAft>
                        <a:buNone/>
                      </a:pPr>
                      <a:r>
                        <a:t/>
                      </a:r>
                      <a:endParaRPr sz="900">
                        <a:solidFill>
                          <a:schemeClr val="lt1"/>
                        </a:solidFill>
                        <a:latin typeface="Helvetica Neue Light"/>
                        <a:ea typeface="Helvetica Neue Light"/>
                        <a:cs typeface="Helvetica Neue Light"/>
                        <a:sym typeface="Helvetica Neue Ligh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24242"/>
            </a:gs>
            <a:gs pos="100000">
              <a:srgbClr val="010101"/>
            </a:gs>
          </a:gsLst>
          <a:path path="circle">
            <a:fillToRect b="0%" l="0%" r="100%" t="100%"/>
          </a:path>
          <a:tileRect b="-100%" l="-100%" r="0%" t="0%"/>
        </a:gradFill>
      </p:bgPr>
    </p:bg>
    <p:spTree>
      <p:nvGrpSpPr>
        <p:cNvPr id="90" name="Shape 90"/>
        <p:cNvGrpSpPr/>
        <p:nvPr/>
      </p:nvGrpSpPr>
      <p:grpSpPr>
        <a:xfrm>
          <a:off x="0" y="0"/>
          <a:ext cx="0" cy="0"/>
          <a:chOff x="0" y="0"/>
          <a:chExt cx="0" cy="0"/>
        </a:xfrm>
      </p:grpSpPr>
      <p:sp>
        <p:nvSpPr>
          <p:cNvPr id="91" name="Google Shape;91;p18"/>
          <p:cNvSpPr txBox="1"/>
          <p:nvPr/>
        </p:nvSpPr>
        <p:spPr>
          <a:xfrm>
            <a:off x="3877500" y="371088"/>
            <a:ext cx="47130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chemeClr val="lt1"/>
                </a:solidFill>
                <a:latin typeface="Helvetica Neue Light"/>
                <a:ea typeface="Helvetica Neue Light"/>
                <a:cs typeface="Helvetica Neue Light"/>
                <a:sym typeface="Helvetica Neue Light"/>
              </a:rPr>
              <a:t>How Your Creative Signals Show Up in Market</a:t>
            </a:r>
            <a:endParaRPr sz="2800">
              <a:solidFill>
                <a:schemeClr val="lt1"/>
              </a:solidFill>
              <a:latin typeface="Helvetica Neue Light"/>
              <a:ea typeface="Helvetica Neue Light"/>
              <a:cs typeface="Helvetica Neue Light"/>
              <a:sym typeface="Helvetica Neue Light"/>
            </a:endParaRPr>
          </a:p>
        </p:txBody>
      </p:sp>
      <p:sp>
        <p:nvSpPr>
          <p:cNvPr id="92" name="Google Shape;92;p18"/>
          <p:cNvSpPr txBox="1"/>
          <p:nvPr/>
        </p:nvSpPr>
        <p:spPr>
          <a:xfrm>
            <a:off x="3877500" y="1409113"/>
            <a:ext cx="4951200" cy="3363300"/>
          </a:xfrm>
          <a:prstGeom prst="rect">
            <a:avLst/>
          </a:prstGeom>
          <a:noFill/>
          <a:ln>
            <a:noFill/>
          </a:ln>
        </p:spPr>
        <p:txBody>
          <a:bodyPr anchorCtr="0" anchor="t" bIns="91425" lIns="0" spcFirstLastPara="1" rIns="91425" wrap="square" tIns="91425">
            <a:noAutofit/>
          </a:bodyPr>
          <a:lstStyle/>
          <a:p>
            <a:pPr indent="0" lvl="0" marL="0" rtl="0" algn="l">
              <a:lnSpc>
                <a:spcPct val="125000"/>
              </a:lnSpc>
              <a:spcBef>
                <a:spcPts val="0"/>
              </a:spcBef>
              <a:spcAft>
                <a:spcPts val="0"/>
              </a:spcAft>
              <a:buNone/>
            </a:pPr>
            <a:r>
              <a:rPr b="1" lang="en" sz="1000">
                <a:solidFill>
                  <a:srgbClr val="7CFBD1"/>
                </a:solidFill>
                <a:latin typeface="Helvetica Neue"/>
                <a:ea typeface="Helvetica Neue"/>
                <a:cs typeface="Helvetica Neue"/>
                <a:sym typeface="Helvetica Neue"/>
              </a:rPr>
              <a:t>Brand-Led Storytelling That Signals Trust &amp; Authority</a:t>
            </a:r>
            <a:endParaRPr b="1" sz="1000">
              <a:solidFill>
                <a:srgbClr val="7CFBD1"/>
              </a:solidFill>
              <a:latin typeface="Helvetica Neue"/>
              <a:ea typeface="Helvetica Neue"/>
              <a:cs typeface="Helvetica Neue"/>
              <a:sym typeface="Helvetica Neue"/>
            </a:endParaRPr>
          </a:p>
          <a:p>
            <a:pPr indent="0" lvl="0" marL="0" rtl="0" algn="l">
              <a:lnSpc>
                <a:spcPct val="125000"/>
              </a:lnSpc>
              <a:spcBef>
                <a:spcPts val="0"/>
              </a:spcBef>
              <a:spcAft>
                <a:spcPts val="0"/>
              </a:spcAft>
              <a:buNone/>
            </a:pPr>
            <a:r>
              <a:rPr lang="en" sz="1000">
                <a:solidFill>
                  <a:schemeClr val="lt1"/>
                </a:solidFill>
                <a:latin typeface="Helvetica Neue Light"/>
                <a:ea typeface="Helvetica Neue Light"/>
                <a:cs typeface="Helvetica Neue Light"/>
                <a:sym typeface="Helvetica Neue Light"/>
              </a:rPr>
              <a:t>LensCrafters’ creative centers on “Dedication to Everyday Excellence,” leaning heavily on testimonial and story-driven formats (50% testimonial, 25% story) that elevate people and professionalism over product or price. This signals credibility and long-term care, clearly differentiating LensCrafters from value-first competitors.</a:t>
            </a:r>
            <a:endParaRPr sz="100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None/>
            </a:pPr>
            <a:r>
              <a:t/>
            </a:r>
            <a:endParaRPr sz="100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None/>
            </a:pPr>
            <a:r>
              <a:rPr b="1" lang="en" sz="1000">
                <a:solidFill>
                  <a:srgbClr val="7CFBD1"/>
                </a:solidFill>
                <a:latin typeface="Helvetica Neue"/>
                <a:ea typeface="Helvetica Neue"/>
                <a:cs typeface="Helvetica Neue"/>
                <a:sym typeface="Helvetica Neue"/>
              </a:rPr>
              <a:t>A Unified Montage Style That Aligns With High-Impact Moments</a:t>
            </a:r>
            <a:endParaRPr sz="750">
              <a:solidFill>
                <a:srgbClr val="7CFBD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None/>
            </a:pPr>
            <a:r>
              <a:rPr lang="en" sz="1000">
                <a:solidFill>
                  <a:schemeClr val="lt1"/>
                </a:solidFill>
                <a:latin typeface="Helvetica Neue Light"/>
                <a:ea typeface="Helvetica Neue Light"/>
                <a:cs typeface="Helvetica Neue Light"/>
                <a:sym typeface="Helvetica Neue Light"/>
              </a:rPr>
              <a:t>Unlike competitors such as Eyemart Express and 1-800 Contacts — where 75–100% of assets include CTAs or promotions — LensCrafters’ creative contains 0% promotional or action-driven messaging. This reinforces LensCrafters’ role as a trusted vision care partner rather than a transactional retailer.</a:t>
            </a:r>
            <a:endParaRPr sz="100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None/>
            </a:pPr>
            <a:r>
              <a:t/>
            </a:r>
            <a:endParaRPr sz="65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None/>
            </a:pPr>
            <a:r>
              <a:rPr b="1" lang="en" sz="1000">
                <a:solidFill>
                  <a:srgbClr val="7CFBD1"/>
                </a:solidFill>
                <a:latin typeface="Helvetica Neue"/>
                <a:ea typeface="Helvetica Neue"/>
                <a:cs typeface="Helvetica Neue"/>
                <a:sym typeface="Helvetica Neue"/>
              </a:rPr>
              <a:t>Credibility-First Audience Framing Over Lifestyle Momentum</a:t>
            </a:r>
            <a:endParaRPr b="1" sz="1000">
              <a:solidFill>
                <a:srgbClr val="7CFBD1"/>
              </a:solidFill>
              <a:latin typeface="Helvetica Neue"/>
              <a:ea typeface="Helvetica Neue"/>
              <a:cs typeface="Helvetica Neue"/>
              <a:sym typeface="Helvetica Neue"/>
            </a:endParaRPr>
          </a:p>
          <a:p>
            <a:pPr indent="0" lvl="0" marL="0" rtl="0" algn="l">
              <a:lnSpc>
                <a:spcPct val="125000"/>
              </a:lnSpc>
              <a:spcBef>
                <a:spcPts val="0"/>
              </a:spcBef>
              <a:spcAft>
                <a:spcPts val="0"/>
              </a:spcAft>
              <a:buNone/>
            </a:pPr>
            <a:r>
              <a:rPr lang="en" sz="1000">
                <a:solidFill>
                  <a:schemeClr val="lt1"/>
                </a:solidFill>
                <a:latin typeface="Helvetica Neue Light"/>
                <a:ea typeface="Helvetica Neue Light"/>
                <a:cs typeface="Helvetica Neue Light"/>
                <a:sym typeface="Helvetica Neue Light"/>
              </a:rPr>
              <a:t>LensCrafters’ protagonist-led creative skews evenly male and female, ages 35–54, signaling experience, stability, and inclusive professionalism. Compared to lifestyle- or sports-led competitors that emphasize momentum and energy, LensCrafters prioritizes credibility over excitement — reinforcing its role as a trusted authority.</a:t>
            </a:r>
            <a:endParaRPr sz="1000">
              <a:solidFill>
                <a:schemeClr val="lt1"/>
              </a:solidFill>
              <a:latin typeface="Helvetica Neue Light"/>
              <a:ea typeface="Helvetica Neue Light"/>
              <a:cs typeface="Helvetica Neue Light"/>
              <a:sym typeface="Helvetica Neue Light"/>
            </a:endParaRPr>
          </a:p>
        </p:txBody>
      </p:sp>
      <p:pic>
        <p:nvPicPr>
          <p:cNvPr id="93" name="Google Shape;93;p18" title="AdobeStock_1572433715.jpeg"/>
          <p:cNvPicPr preferRelativeResize="0"/>
          <p:nvPr/>
        </p:nvPicPr>
        <p:blipFill rotWithShape="1">
          <a:blip r:embed="rId3">
            <a:alphaModFix/>
          </a:blip>
          <a:srcRect b="16752" l="18568" r="18189" t="18216"/>
          <a:stretch/>
        </p:blipFill>
        <p:spPr>
          <a:xfrm>
            <a:off x="213975" y="1623125"/>
            <a:ext cx="3172751" cy="1840950"/>
          </a:xfrm>
          <a:prstGeom prst="rect">
            <a:avLst/>
          </a:prstGeom>
          <a:noFill/>
          <a:ln>
            <a:noFill/>
          </a:ln>
        </p:spPr>
      </p:pic>
      <p:pic>
        <p:nvPicPr>
          <p:cNvPr id="94" name="Google Shape;94;p18"/>
          <p:cNvPicPr preferRelativeResize="0"/>
          <p:nvPr/>
        </p:nvPicPr>
        <p:blipFill>
          <a:blip r:embed="rId4">
            <a:alphaModFix/>
          </a:blip>
          <a:stretch>
            <a:fillRect/>
          </a:stretch>
        </p:blipFill>
        <p:spPr>
          <a:xfrm>
            <a:off x="362900" y="1788750"/>
            <a:ext cx="2909799" cy="1560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 name="Shape 98"/>
        <p:cNvGrpSpPr/>
        <p:nvPr/>
      </p:nvGrpSpPr>
      <p:grpSpPr>
        <a:xfrm>
          <a:off x="0" y="0"/>
          <a:ext cx="0" cy="0"/>
          <a:chOff x="0" y="0"/>
          <a:chExt cx="0" cy="0"/>
        </a:xfrm>
      </p:grpSpPr>
      <p:sp>
        <p:nvSpPr>
          <p:cNvPr id="99" name="Google Shape;99;p19"/>
          <p:cNvSpPr txBox="1"/>
          <p:nvPr/>
        </p:nvSpPr>
        <p:spPr>
          <a:xfrm>
            <a:off x="305200" y="263875"/>
            <a:ext cx="65067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7CFBD1"/>
                </a:solidFill>
                <a:latin typeface="Helvetica Neue Light"/>
                <a:ea typeface="Helvetica Neue Light"/>
                <a:cs typeface="Helvetica Neue Light"/>
                <a:sym typeface="Helvetica Neue Light"/>
              </a:rPr>
              <a:t>Targeting Where It Matters Most</a:t>
            </a:r>
            <a:endParaRPr sz="2800">
              <a:solidFill>
                <a:srgbClr val="7CFBD1"/>
              </a:solidFill>
              <a:latin typeface="Helvetica Neue Light"/>
              <a:ea typeface="Helvetica Neue Light"/>
              <a:cs typeface="Helvetica Neue Light"/>
              <a:sym typeface="Helvetica Neue Light"/>
            </a:endParaRPr>
          </a:p>
        </p:txBody>
      </p:sp>
      <p:sp>
        <p:nvSpPr>
          <p:cNvPr id="100" name="Google Shape;100;p19"/>
          <p:cNvSpPr/>
          <p:nvPr/>
        </p:nvSpPr>
        <p:spPr>
          <a:xfrm>
            <a:off x="6230300" y="1076714"/>
            <a:ext cx="2608500" cy="3923400"/>
          </a:xfrm>
          <a:prstGeom prst="roundRect">
            <a:avLst>
              <a:gd fmla="val 9049" name="adj"/>
            </a:avLst>
          </a:prstGeom>
          <a:solidFill>
            <a:srgbClr val="434343">
              <a:alpha val="27669"/>
            </a:srgbClr>
          </a:solidFill>
          <a:ln cap="flat" cmpd="sng" w="9525">
            <a:solidFill>
              <a:srgbClr val="7CFBD1"/>
            </a:solidFill>
            <a:prstDash val="solid"/>
            <a:round/>
            <a:headEnd len="sm" w="sm" type="none"/>
            <a:tailEnd len="sm" w="sm" type="none"/>
          </a:ln>
          <a:effectLst>
            <a:outerShdw blurRad="57150" rotWithShape="0" algn="bl" dir="5400000" dist="19050">
              <a:srgbClr val="053A6B">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Helvetica Neue Light"/>
                <a:ea typeface="Helvetica Neue Light"/>
                <a:cs typeface="Helvetica Neue Light"/>
                <a:sym typeface="Helvetica Neue Light"/>
              </a:rPr>
              <a:t>Pragmatic Value Buyers</a:t>
            </a:r>
            <a:endParaRPr sz="10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t/>
            </a:r>
            <a:endParaRPr i="1" sz="9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t/>
            </a:r>
            <a:endParaRPr i="1" sz="9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rPr b="1" lang="en" sz="800">
                <a:solidFill>
                  <a:schemeClr val="lt1"/>
                </a:solidFill>
                <a:latin typeface="Helvetica Neue"/>
                <a:ea typeface="Helvetica Neue"/>
                <a:cs typeface="Helvetica Neue"/>
                <a:sym typeface="Helvetica Neue"/>
              </a:rPr>
              <a:t>Signal</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rPr lang="en" sz="800">
                <a:solidFill>
                  <a:schemeClr val="lt1"/>
                </a:solidFill>
                <a:latin typeface="Helvetica Neue Light"/>
                <a:ea typeface="Helvetica Neue Light"/>
                <a:cs typeface="Helvetica Neue Light"/>
                <a:sym typeface="Helvetica Neue Light"/>
              </a:rPr>
              <a:t>Outcome-driven households seeking confidence, affordability, and convenience from a comprehensive eye care provider. They value clarity and access, and respond to brands that simplify decisions without sacrificing credibility.</a:t>
            </a:r>
            <a:endParaRPr b="1" sz="800">
              <a:solidFill>
                <a:schemeClr val="lt1"/>
              </a:solidFill>
              <a:latin typeface="Helvetica Neue"/>
              <a:ea typeface="Helvetica Neue"/>
              <a:cs typeface="Helvetica Neue"/>
              <a:sym typeface="Helvetica Neue"/>
            </a:endParaRPr>
          </a:p>
          <a:p>
            <a:pPr indent="0" lvl="0" marL="0" rtl="0" algn="l">
              <a:spcBef>
                <a:spcPts val="1000"/>
              </a:spcBef>
              <a:spcAft>
                <a:spcPts val="0"/>
              </a:spcAft>
              <a:buNone/>
            </a:pPr>
            <a:r>
              <a:rPr b="1" lang="en" sz="800">
                <a:solidFill>
                  <a:schemeClr val="lt1"/>
                </a:solidFill>
                <a:latin typeface="Helvetica Neue"/>
                <a:ea typeface="Helvetica Neue"/>
                <a:cs typeface="Helvetica Neue"/>
                <a:sym typeface="Helvetica Neue"/>
              </a:rPr>
              <a:t>Strategy</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rPr lang="en" sz="800">
                <a:solidFill>
                  <a:schemeClr val="lt1"/>
                </a:solidFill>
                <a:latin typeface="Helvetica Neue Light"/>
                <a:ea typeface="Helvetica Neue Light"/>
                <a:cs typeface="Helvetica Neue Light"/>
                <a:sym typeface="Helvetica Neue Light"/>
              </a:rPr>
              <a:t>Scale efficiently across Premium Core environments, layering value-oriented, insurance-aligned, and in-market vision signals to drive cost-effective reach while preserving a premium brand frame.</a:t>
            </a:r>
            <a:endParaRPr sz="800">
              <a:solidFill>
                <a:schemeClr val="lt1"/>
              </a:solidFill>
              <a:latin typeface="Helvetica Neue Light"/>
              <a:ea typeface="Helvetica Neue Light"/>
              <a:cs typeface="Helvetica Neue Light"/>
              <a:sym typeface="Helvetica Neue Light"/>
            </a:endParaRPr>
          </a:p>
        </p:txBody>
      </p:sp>
      <p:sp>
        <p:nvSpPr>
          <p:cNvPr id="101" name="Google Shape;101;p19"/>
          <p:cNvSpPr txBox="1"/>
          <p:nvPr>
            <p:ph idx="1" type="body"/>
          </p:nvPr>
        </p:nvSpPr>
        <p:spPr>
          <a:xfrm>
            <a:off x="385438" y="648025"/>
            <a:ext cx="8387100" cy="278400"/>
          </a:xfrm>
          <a:prstGeom prst="rect">
            <a:avLst/>
          </a:prstGeom>
        </p:spPr>
        <p:txBody>
          <a:bodyPr anchorCtr="0" anchor="t" bIns="91425" lIns="0" spcFirstLastPara="1" rIns="91425" wrap="square" tIns="91425">
            <a:noAutofit/>
          </a:bodyPr>
          <a:lstStyle/>
          <a:p>
            <a:pPr indent="0" lvl="0" marL="0" rtl="0" algn="l">
              <a:spcBef>
                <a:spcPts val="0"/>
              </a:spcBef>
              <a:spcAft>
                <a:spcPts val="1000"/>
              </a:spcAft>
              <a:buNone/>
            </a:pPr>
            <a:r>
              <a:rPr lang="en" sz="1000">
                <a:solidFill>
                  <a:schemeClr val="lt1"/>
                </a:solidFill>
                <a:latin typeface="Helvetica Neue Light"/>
                <a:ea typeface="Helvetica Neue Light"/>
                <a:cs typeface="Helvetica Neue Light"/>
                <a:sym typeface="Helvetica Neue Light"/>
              </a:rPr>
              <a:t>Turning broad reach into measurable performance through audience precision.</a:t>
            </a:r>
            <a:endParaRPr sz="1000">
              <a:solidFill>
                <a:schemeClr val="lt1"/>
              </a:solidFill>
              <a:latin typeface="Helvetica Neue Light"/>
              <a:ea typeface="Helvetica Neue Light"/>
              <a:cs typeface="Helvetica Neue Light"/>
              <a:sym typeface="Helvetica Neue Light"/>
            </a:endParaRPr>
          </a:p>
        </p:txBody>
      </p:sp>
      <p:sp>
        <p:nvSpPr>
          <p:cNvPr id="102" name="Google Shape;102;p19"/>
          <p:cNvSpPr/>
          <p:nvPr/>
        </p:nvSpPr>
        <p:spPr>
          <a:xfrm>
            <a:off x="3267750" y="1076664"/>
            <a:ext cx="2608500" cy="3923400"/>
          </a:xfrm>
          <a:prstGeom prst="roundRect">
            <a:avLst>
              <a:gd fmla="val 9982" name="adj"/>
            </a:avLst>
          </a:prstGeom>
          <a:solidFill>
            <a:srgbClr val="434343">
              <a:alpha val="27669"/>
            </a:srgbClr>
          </a:solidFill>
          <a:ln cap="flat" cmpd="sng" w="9525">
            <a:solidFill>
              <a:srgbClr val="7CFBD1"/>
            </a:solidFill>
            <a:prstDash val="solid"/>
            <a:round/>
            <a:headEnd len="sm" w="sm" type="none"/>
            <a:tailEnd len="sm" w="sm" type="none"/>
          </a:ln>
          <a:effectLst>
            <a:outerShdw blurRad="57150" rotWithShape="0" algn="bl" dir="5400000" dist="19050">
              <a:srgbClr val="053A6B">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Helvetica Neue Light"/>
                <a:ea typeface="Helvetica Neue Light"/>
                <a:cs typeface="Helvetica Neue Light"/>
                <a:sym typeface="Helvetica Neue Light"/>
              </a:rPr>
              <a:t>Smart Fashion Shoppers</a:t>
            </a:r>
            <a:endParaRPr sz="10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t/>
            </a:r>
            <a:endParaRPr i="1" sz="9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t/>
            </a:r>
            <a:endParaRPr i="1" sz="9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br>
              <a:rPr b="1" lang="en" sz="800">
                <a:solidFill>
                  <a:schemeClr val="lt1"/>
                </a:solidFill>
                <a:latin typeface="Helvetica Neue"/>
                <a:ea typeface="Helvetica Neue"/>
                <a:cs typeface="Helvetica Neue"/>
                <a:sym typeface="Helvetica Neue"/>
              </a:rPr>
            </a:br>
            <a:r>
              <a:rPr b="1" lang="en" sz="800">
                <a:solidFill>
                  <a:schemeClr val="lt1"/>
                </a:solidFill>
                <a:latin typeface="Helvetica Neue"/>
                <a:ea typeface="Helvetica Neue"/>
                <a:cs typeface="Helvetica Neue"/>
                <a:sym typeface="Helvetica Neue"/>
              </a:rPr>
              <a:t>Signal</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rPr lang="en" sz="800">
                <a:solidFill>
                  <a:schemeClr val="lt1"/>
                </a:solidFill>
                <a:latin typeface="Helvetica Neue Light"/>
                <a:ea typeface="Helvetica Neue Light"/>
                <a:cs typeface="Helvetica Neue Light"/>
                <a:sym typeface="Helvetica Neue Light"/>
              </a:rPr>
              <a:t>Style-forward, culturally engaged viewers who see eyewear as both function and self-expression. They value design, quality, and brand curation, and consistently show up around premium lifestyle</a:t>
            </a:r>
            <a:r>
              <a:rPr lang="en" sz="800">
                <a:solidFill>
                  <a:schemeClr val="lt1"/>
                </a:solidFill>
                <a:latin typeface="Helvetica Neue Light"/>
                <a:ea typeface="Helvetica Neue Light"/>
                <a:cs typeface="Helvetica Neue Light"/>
                <a:sym typeface="Helvetica Neue Light"/>
              </a:rPr>
              <a:t>, fashion, and live-event content.</a:t>
            </a:r>
            <a:endParaRPr b="1" sz="800">
              <a:solidFill>
                <a:schemeClr val="lt1"/>
              </a:solidFill>
              <a:latin typeface="Helvetica Neue"/>
              <a:ea typeface="Helvetica Neue"/>
              <a:cs typeface="Helvetica Neue"/>
              <a:sym typeface="Helvetica Neue"/>
            </a:endParaRPr>
          </a:p>
          <a:p>
            <a:pPr indent="0" lvl="0" marL="0" rtl="0" algn="l">
              <a:spcBef>
                <a:spcPts val="1000"/>
              </a:spcBef>
              <a:spcAft>
                <a:spcPts val="0"/>
              </a:spcAft>
              <a:buNone/>
            </a:pPr>
            <a:r>
              <a:rPr b="1" lang="en" sz="800">
                <a:solidFill>
                  <a:schemeClr val="lt1"/>
                </a:solidFill>
                <a:latin typeface="Helvetica Neue"/>
                <a:ea typeface="Helvetica Neue"/>
                <a:cs typeface="Helvetica Neue"/>
                <a:sym typeface="Helvetica Neue"/>
              </a:rPr>
              <a:t>Strategy</a:t>
            </a:r>
            <a:endParaRPr b="1" sz="8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rPr lang="en" sz="800">
                <a:solidFill>
                  <a:schemeClr val="lt1"/>
                </a:solidFill>
                <a:latin typeface="Helvetica Neue Light"/>
                <a:ea typeface="Helvetica Neue Light"/>
                <a:cs typeface="Helvetica Neue Light"/>
                <a:sym typeface="Helvetica Neue Light"/>
              </a:rPr>
              <a:t>Activate within Premium Niche and select Ultra-Premium lifestyle environments where design, craftsmanship, and aspiration already shape the viewing mindset.</a:t>
            </a:r>
            <a:endParaRPr sz="8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rPr lang="en" sz="800">
                <a:solidFill>
                  <a:schemeClr val="lt1"/>
                </a:solidFill>
                <a:latin typeface="Helvetica Neue Light"/>
                <a:ea typeface="Helvetica Neue Light"/>
                <a:cs typeface="Helvetica Neue Light"/>
                <a:sym typeface="Helvetica Neue Light"/>
              </a:rPr>
              <a:t>Layer fashion affinity, designer interest, and lifestyle signals to reach high-value style shoppers at scale without diluting brand tone.</a:t>
            </a:r>
            <a:endParaRPr sz="800">
              <a:solidFill>
                <a:schemeClr val="lt1"/>
              </a:solidFill>
              <a:latin typeface="Helvetica Neue Light"/>
              <a:ea typeface="Helvetica Neue Light"/>
              <a:cs typeface="Helvetica Neue Light"/>
              <a:sym typeface="Helvetica Neue Light"/>
            </a:endParaRPr>
          </a:p>
        </p:txBody>
      </p:sp>
      <p:sp>
        <p:nvSpPr>
          <p:cNvPr id="103" name="Google Shape;103;p19"/>
          <p:cNvSpPr/>
          <p:nvPr/>
        </p:nvSpPr>
        <p:spPr>
          <a:xfrm>
            <a:off x="305200" y="1076664"/>
            <a:ext cx="2644200" cy="3923400"/>
          </a:xfrm>
          <a:prstGeom prst="roundRect">
            <a:avLst>
              <a:gd fmla="val 7065" name="adj"/>
            </a:avLst>
          </a:prstGeom>
          <a:solidFill>
            <a:srgbClr val="434343">
              <a:alpha val="27669"/>
            </a:srgbClr>
          </a:solidFill>
          <a:ln cap="flat" cmpd="sng" w="9525">
            <a:solidFill>
              <a:srgbClr val="7CFBD1"/>
            </a:solidFill>
            <a:prstDash val="solid"/>
            <a:round/>
            <a:headEnd len="sm" w="sm" type="none"/>
            <a:tailEnd len="sm" w="sm" type="none"/>
          </a:ln>
          <a:effectLst>
            <a:outerShdw blurRad="57150" rotWithShape="0" algn="bl" dir="5400000" dist="19050">
              <a:srgbClr val="053A6B">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latin typeface="Helvetica Neue Light"/>
                <a:ea typeface="Helvetica Neue Light"/>
                <a:cs typeface="Helvetica Neue Light"/>
                <a:sym typeface="Helvetica Neue Light"/>
              </a:rPr>
              <a:t>Complete Experiencers</a:t>
            </a:r>
            <a:endParaRPr sz="1000">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i="1" sz="900">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i="1" sz="900">
              <a:solidFill>
                <a:schemeClr val="lt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i="1" sz="900">
              <a:solidFill>
                <a:schemeClr val="lt1"/>
              </a:solidFill>
              <a:latin typeface="Helvetica Neue Light"/>
              <a:ea typeface="Helvetica Neue Light"/>
              <a:cs typeface="Helvetica Neue Light"/>
              <a:sym typeface="Helvetica Neue Light"/>
            </a:endParaRPr>
          </a:p>
          <a:p>
            <a:pPr indent="0" lvl="0" marL="0" marR="0" rtl="0" algn="l">
              <a:lnSpc>
                <a:spcPct val="100000"/>
              </a:lnSpc>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marR="0" rtl="0" algn="l">
              <a:lnSpc>
                <a:spcPct val="100000"/>
              </a:lnSpc>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marR="0" rtl="0" algn="l">
              <a:lnSpc>
                <a:spcPct val="100000"/>
              </a:lnSpc>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marR="0" rtl="0" algn="l">
              <a:lnSpc>
                <a:spcPct val="100000"/>
              </a:lnSpc>
              <a:spcBef>
                <a:spcPts val="500"/>
              </a:spcBef>
              <a:spcAft>
                <a:spcPts val="0"/>
              </a:spcAft>
              <a:buNone/>
            </a:pPr>
            <a:r>
              <a:t/>
            </a:r>
            <a:endParaRPr b="1" sz="800">
              <a:solidFill>
                <a:schemeClr val="lt1"/>
              </a:solidFill>
              <a:latin typeface="Helvetica Neue"/>
              <a:ea typeface="Helvetica Neue"/>
              <a:cs typeface="Helvetica Neue"/>
              <a:sym typeface="Helvetica Neue"/>
            </a:endParaRPr>
          </a:p>
          <a:p>
            <a:pPr indent="0" lvl="0" marL="0" marR="0" rtl="0" algn="l">
              <a:lnSpc>
                <a:spcPct val="100000"/>
              </a:lnSpc>
              <a:spcBef>
                <a:spcPts val="500"/>
              </a:spcBef>
              <a:spcAft>
                <a:spcPts val="0"/>
              </a:spcAft>
              <a:buNone/>
            </a:pPr>
            <a:br>
              <a:rPr b="1" lang="en" sz="800">
                <a:solidFill>
                  <a:schemeClr val="lt1"/>
                </a:solidFill>
                <a:latin typeface="Helvetica Neue"/>
                <a:ea typeface="Helvetica Neue"/>
                <a:cs typeface="Helvetica Neue"/>
                <a:sym typeface="Helvetica Neue"/>
              </a:rPr>
            </a:br>
            <a:endParaRPr b="1" sz="800">
              <a:solidFill>
                <a:schemeClr val="lt1"/>
              </a:solidFill>
              <a:latin typeface="Helvetica Neue"/>
              <a:ea typeface="Helvetica Neue"/>
              <a:cs typeface="Helvetica Neue"/>
              <a:sym typeface="Helvetica Neue"/>
            </a:endParaRPr>
          </a:p>
          <a:p>
            <a:pPr indent="0" lvl="0" marL="0" marR="0" rtl="0" algn="l">
              <a:lnSpc>
                <a:spcPct val="100000"/>
              </a:lnSpc>
              <a:spcBef>
                <a:spcPts val="500"/>
              </a:spcBef>
              <a:spcAft>
                <a:spcPts val="0"/>
              </a:spcAft>
              <a:buNone/>
            </a:pPr>
            <a:r>
              <a:rPr b="1" lang="en" sz="800">
                <a:solidFill>
                  <a:schemeClr val="lt1"/>
                </a:solidFill>
                <a:latin typeface="Helvetica Neue"/>
                <a:ea typeface="Helvetica Neue"/>
                <a:cs typeface="Helvetica Neue"/>
                <a:sym typeface="Helvetica Neue"/>
              </a:rPr>
              <a:t>Signal</a:t>
            </a:r>
            <a:endParaRPr b="1" sz="800">
              <a:solidFill>
                <a:schemeClr val="lt1"/>
              </a:solidFill>
              <a:latin typeface="Helvetica Neue"/>
              <a:ea typeface="Helvetica Neue"/>
              <a:cs typeface="Helvetica Neue"/>
              <a:sym typeface="Helvetica Neue"/>
            </a:endParaRPr>
          </a:p>
          <a:p>
            <a:pPr indent="0" lvl="0" marL="0" marR="0" rtl="0" algn="l">
              <a:lnSpc>
                <a:spcPct val="100000"/>
              </a:lnSpc>
              <a:spcBef>
                <a:spcPts val="500"/>
              </a:spcBef>
              <a:spcAft>
                <a:spcPts val="0"/>
              </a:spcAft>
              <a:buNone/>
            </a:pPr>
            <a:r>
              <a:rPr lang="en" sz="800">
                <a:solidFill>
                  <a:schemeClr val="lt1"/>
                </a:solidFill>
                <a:latin typeface="Helvetica Neue Light"/>
                <a:ea typeface="Helvetica Neue Light"/>
                <a:cs typeface="Helvetica Neue Light"/>
                <a:sym typeface="Helvetica Neue Light"/>
              </a:rPr>
              <a:t>Consumers who prioritize holistic eye health and premium service — valuing trusted providers, quality care, and an end-to-end vision experience.</a:t>
            </a:r>
            <a:endParaRPr b="1" sz="800">
              <a:solidFill>
                <a:schemeClr val="lt1"/>
              </a:solidFill>
              <a:latin typeface="Helvetica Neue"/>
              <a:ea typeface="Helvetica Neue"/>
              <a:cs typeface="Helvetica Neue"/>
              <a:sym typeface="Helvetica Neue"/>
            </a:endParaRPr>
          </a:p>
          <a:p>
            <a:pPr indent="0" lvl="0" marL="0" marR="0" rtl="0" algn="l">
              <a:lnSpc>
                <a:spcPct val="100000"/>
              </a:lnSpc>
              <a:spcBef>
                <a:spcPts val="1000"/>
              </a:spcBef>
              <a:spcAft>
                <a:spcPts val="0"/>
              </a:spcAft>
              <a:buNone/>
            </a:pPr>
            <a:r>
              <a:rPr b="1" lang="en" sz="800">
                <a:solidFill>
                  <a:schemeClr val="lt1"/>
                </a:solidFill>
                <a:latin typeface="Helvetica Neue"/>
                <a:ea typeface="Helvetica Neue"/>
                <a:cs typeface="Helvetica Neue"/>
                <a:sym typeface="Helvetica Neue"/>
              </a:rPr>
              <a:t>Strategy</a:t>
            </a:r>
            <a:endParaRPr sz="8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rPr lang="en" sz="800">
                <a:solidFill>
                  <a:schemeClr val="lt1"/>
                </a:solidFill>
                <a:latin typeface="Helvetica Neue Light"/>
                <a:ea typeface="Helvetica Neue Light"/>
                <a:cs typeface="Helvetica Neue Light"/>
                <a:sym typeface="Helvetica Neue Light"/>
              </a:rPr>
              <a:t>Anchor presence in Ultra-Premium, high-attention environments that reinforce LensCrafters’ role as a trusted care partner, not a transactional retailer.</a:t>
            </a:r>
            <a:endParaRPr sz="800">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rPr lang="en" sz="800">
                <a:solidFill>
                  <a:schemeClr val="lt1"/>
                </a:solidFill>
                <a:latin typeface="Helvetica Neue Light"/>
                <a:ea typeface="Helvetica Neue Light"/>
                <a:cs typeface="Helvetica Neue Light"/>
                <a:sym typeface="Helvetica Neue Light"/>
              </a:rPr>
              <a:t>Layer healthcare, wellness, and in-market vision signals to efficiently reach households already in decision mode, where brand credibility meaningfully influences provider choice.</a:t>
            </a:r>
            <a:endParaRPr sz="800">
              <a:solidFill>
                <a:schemeClr val="lt1"/>
              </a:solidFill>
              <a:latin typeface="Helvetica Neue Light"/>
              <a:ea typeface="Helvetica Neue Light"/>
              <a:cs typeface="Helvetica Neue Light"/>
              <a:sym typeface="Helvetica Neue Light"/>
            </a:endParaRPr>
          </a:p>
        </p:txBody>
      </p:sp>
      <p:pic>
        <p:nvPicPr>
          <p:cNvPr id="104" name="Google Shape;104;p19" title="pexels-cottonbro-6583360.jpg"/>
          <p:cNvPicPr preferRelativeResize="0"/>
          <p:nvPr/>
        </p:nvPicPr>
        <p:blipFill rotWithShape="1">
          <a:blip r:embed="rId3">
            <a:alphaModFix/>
          </a:blip>
          <a:srcRect b="38854" l="320" r="-320" t="23357"/>
          <a:stretch/>
        </p:blipFill>
        <p:spPr>
          <a:xfrm>
            <a:off x="3477725" y="1516164"/>
            <a:ext cx="2202523" cy="1248773"/>
          </a:xfrm>
          <a:prstGeom prst="rect">
            <a:avLst/>
          </a:prstGeom>
          <a:noFill/>
          <a:ln>
            <a:noFill/>
          </a:ln>
        </p:spPr>
      </p:pic>
      <p:pic>
        <p:nvPicPr>
          <p:cNvPr id="105" name="Google Shape;105;p19" title="istockphoto-1373089065-612x612-1.jpg"/>
          <p:cNvPicPr preferRelativeResize="0"/>
          <p:nvPr/>
        </p:nvPicPr>
        <p:blipFill rotWithShape="1">
          <a:blip r:embed="rId4">
            <a:alphaModFix/>
          </a:blip>
          <a:srcRect b="10162" l="0" r="0" t="4796"/>
          <a:stretch/>
        </p:blipFill>
        <p:spPr>
          <a:xfrm>
            <a:off x="6451150" y="1516164"/>
            <a:ext cx="2202525" cy="1248775"/>
          </a:xfrm>
          <a:prstGeom prst="rect">
            <a:avLst/>
          </a:prstGeom>
          <a:noFill/>
          <a:ln>
            <a:noFill/>
          </a:ln>
        </p:spPr>
      </p:pic>
      <p:pic>
        <p:nvPicPr>
          <p:cNvPr id="106" name="Google Shape;106;p19"/>
          <p:cNvPicPr preferRelativeResize="0"/>
          <p:nvPr/>
        </p:nvPicPr>
        <p:blipFill rotWithShape="1">
          <a:blip r:embed="rId5">
            <a:alphaModFix/>
          </a:blip>
          <a:srcRect b="7696" l="0" r="0" t="7263"/>
          <a:stretch/>
        </p:blipFill>
        <p:spPr>
          <a:xfrm>
            <a:off x="526025" y="1516164"/>
            <a:ext cx="2202525" cy="124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 name="Shape 110"/>
        <p:cNvGrpSpPr/>
        <p:nvPr/>
      </p:nvGrpSpPr>
      <p:grpSpPr>
        <a:xfrm>
          <a:off x="0" y="0"/>
          <a:ext cx="0" cy="0"/>
          <a:chOff x="0" y="0"/>
          <a:chExt cx="0" cy="0"/>
        </a:xfrm>
      </p:grpSpPr>
      <p:sp>
        <p:nvSpPr>
          <p:cNvPr id="111" name="Google Shape;111;p20"/>
          <p:cNvSpPr/>
          <p:nvPr/>
        </p:nvSpPr>
        <p:spPr>
          <a:xfrm>
            <a:off x="2562675" y="1128588"/>
            <a:ext cx="4002900" cy="3735300"/>
          </a:xfrm>
          <a:prstGeom prst="roundRect">
            <a:avLst>
              <a:gd fmla="val 3125" name="adj"/>
            </a:avLst>
          </a:prstGeom>
          <a:noFill/>
          <a:ln cap="flat" cmpd="sng" w="9525">
            <a:solidFill>
              <a:srgbClr val="7CFBD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2" name="Google Shape;112;p20"/>
          <p:cNvPicPr preferRelativeResize="0"/>
          <p:nvPr/>
        </p:nvPicPr>
        <p:blipFill rotWithShape="1">
          <a:blip r:embed="rId3">
            <a:alphaModFix/>
          </a:blip>
          <a:srcRect b="41191" l="0" r="13756" t="36975"/>
          <a:stretch/>
        </p:blipFill>
        <p:spPr>
          <a:xfrm>
            <a:off x="4806250" y="1225150"/>
            <a:ext cx="1036074" cy="196749"/>
          </a:xfrm>
          <a:prstGeom prst="rect">
            <a:avLst/>
          </a:prstGeom>
          <a:noFill/>
          <a:ln>
            <a:noFill/>
          </a:ln>
        </p:spPr>
      </p:pic>
      <p:sp>
        <p:nvSpPr>
          <p:cNvPr id="113" name="Google Shape;113;p20"/>
          <p:cNvSpPr/>
          <p:nvPr/>
        </p:nvSpPr>
        <p:spPr>
          <a:xfrm>
            <a:off x="2578425" y="2772218"/>
            <a:ext cx="4002900" cy="2091900"/>
          </a:xfrm>
          <a:prstGeom prst="rect">
            <a:avLst/>
          </a:prstGeom>
          <a:solidFill>
            <a:srgbClr val="7CFBD1">
              <a:alpha val="132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20"/>
          <p:cNvSpPr txBox="1"/>
          <p:nvPr/>
        </p:nvSpPr>
        <p:spPr>
          <a:xfrm>
            <a:off x="2762775" y="1993781"/>
            <a:ext cx="3634200" cy="646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Before PurePlay Optimization</a:t>
            </a:r>
            <a:endParaRPr b="1" sz="1000">
              <a:solidFill>
                <a:schemeClr val="lt1"/>
              </a:solidFill>
              <a:latin typeface="Helvetica Neue"/>
              <a:ea typeface="Helvetica Neue"/>
              <a:cs typeface="Helvetica Neue"/>
              <a:sym typeface="Helvetica Neue"/>
            </a:endParaRPr>
          </a:p>
          <a:p>
            <a:pPr indent="0" lvl="0" marL="0" rtl="0" algn="l">
              <a:spcBef>
                <a:spcPts val="500"/>
              </a:spcBef>
              <a:spcAft>
                <a:spcPts val="1000"/>
              </a:spcAft>
              <a:buNone/>
            </a:pPr>
            <a:r>
              <a:rPr lang="en" sz="800">
                <a:solidFill>
                  <a:schemeClr val="lt1"/>
                </a:solidFill>
                <a:latin typeface="Helvetica Neue Light"/>
                <a:ea typeface="Helvetica Neue Light"/>
                <a:cs typeface="Helvetica Neue Light"/>
                <a:sym typeface="Helvetica Neue Light"/>
              </a:rPr>
              <a:t>Sunglass Hut’s CTV plan was misallocated across markets and weighed too heavily toward low-attention publishers that did not match the brand’s premium positioning or their affluent luxury-fashion shopper.</a:t>
            </a:r>
            <a:endParaRPr sz="800">
              <a:solidFill>
                <a:schemeClr val="lt1"/>
              </a:solidFill>
              <a:latin typeface="Helvetica Neue Light"/>
              <a:ea typeface="Helvetica Neue Light"/>
              <a:cs typeface="Helvetica Neue Light"/>
              <a:sym typeface="Helvetica Neue Light"/>
            </a:endParaRPr>
          </a:p>
        </p:txBody>
      </p:sp>
      <p:sp>
        <p:nvSpPr>
          <p:cNvPr id="115" name="Google Shape;115;p20"/>
          <p:cNvSpPr txBox="1"/>
          <p:nvPr/>
        </p:nvSpPr>
        <p:spPr>
          <a:xfrm>
            <a:off x="2753775" y="1315225"/>
            <a:ext cx="2723100" cy="33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900">
                <a:solidFill>
                  <a:schemeClr val="lt1"/>
                </a:solidFill>
                <a:latin typeface="Helvetica Neue"/>
                <a:ea typeface="Helvetica Neue"/>
                <a:cs typeface="Helvetica Neue"/>
                <a:sym typeface="Helvetica Neue"/>
              </a:rPr>
              <a:t>SUNGLASS HUT CASE STUDY</a:t>
            </a:r>
            <a:endParaRPr b="1" sz="900">
              <a:solidFill>
                <a:schemeClr val="lt1"/>
              </a:solidFill>
              <a:latin typeface="Helvetica Neue"/>
              <a:ea typeface="Helvetica Neue"/>
              <a:cs typeface="Helvetica Neue"/>
              <a:sym typeface="Helvetica Neue"/>
            </a:endParaRPr>
          </a:p>
          <a:p>
            <a:pPr indent="0" lvl="0" marL="0" rtl="0" algn="l">
              <a:spcBef>
                <a:spcPts val="500"/>
              </a:spcBef>
              <a:spcAft>
                <a:spcPts val="0"/>
              </a:spcAft>
              <a:buNone/>
            </a:pPr>
            <a:r>
              <a:rPr lang="en">
                <a:solidFill>
                  <a:schemeClr val="lt1"/>
                </a:solidFill>
                <a:latin typeface="Helvetica Neue Light"/>
                <a:ea typeface="Helvetica Neue Light"/>
                <a:cs typeface="Helvetica Neue Light"/>
                <a:sym typeface="Helvetica Neue Light"/>
              </a:rPr>
              <a:t>Foot Traffic - Measured by Cuebiq</a:t>
            </a:r>
            <a:endParaRPr>
              <a:solidFill>
                <a:schemeClr val="lt1"/>
              </a:solidFill>
              <a:latin typeface="Helvetica Neue Light"/>
              <a:ea typeface="Helvetica Neue Light"/>
              <a:cs typeface="Helvetica Neue Light"/>
              <a:sym typeface="Helvetica Neue Light"/>
            </a:endParaRPr>
          </a:p>
          <a:p>
            <a:pPr indent="0" lvl="0" marL="0" rtl="0" algn="l">
              <a:spcBef>
                <a:spcPts val="500"/>
              </a:spcBef>
              <a:spcAft>
                <a:spcPts val="0"/>
              </a:spcAft>
              <a:buNone/>
            </a:pPr>
            <a:r>
              <a:t/>
            </a:r>
            <a:endParaRPr>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100">
              <a:solidFill>
                <a:schemeClr val="dk1"/>
              </a:solidFill>
              <a:latin typeface="Helvetica Neue Light"/>
              <a:ea typeface="Helvetica Neue Light"/>
              <a:cs typeface="Helvetica Neue Light"/>
              <a:sym typeface="Helvetica Neue Light"/>
            </a:endParaRPr>
          </a:p>
        </p:txBody>
      </p:sp>
      <p:sp>
        <p:nvSpPr>
          <p:cNvPr id="116" name="Google Shape;116;p20"/>
          <p:cNvSpPr txBox="1"/>
          <p:nvPr/>
        </p:nvSpPr>
        <p:spPr>
          <a:xfrm>
            <a:off x="2757100" y="3080250"/>
            <a:ext cx="3634200" cy="2322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b="1" lang="en" sz="1000">
                <a:solidFill>
                  <a:schemeClr val="lt1"/>
                </a:solidFill>
                <a:latin typeface="Helvetica Neue"/>
                <a:ea typeface="Helvetica Neue"/>
                <a:cs typeface="Helvetica Neue"/>
                <a:sym typeface="Helvetica Neue"/>
              </a:rPr>
              <a:t>After PurePlay Optimization</a:t>
            </a:r>
            <a:endParaRPr b="1" sz="1000">
              <a:solidFill>
                <a:schemeClr val="lt1"/>
              </a:solidFill>
              <a:latin typeface="Helvetica Neue"/>
              <a:ea typeface="Helvetica Neue"/>
              <a:cs typeface="Helvetica Neue"/>
              <a:sym typeface="Helvetica Neue"/>
            </a:endParaRPr>
          </a:p>
        </p:txBody>
      </p:sp>
      <p:sp>
        <p:nvSpPr>
          <p:cNvPr id="117" name="Google Shape;117;p20"/>
          <p:cNvSpPr txBox="1"/>
          <p:nvPr/>
        </p:nvSpPr>
        <p:spPr>
          <a:xfrm>
            <a:off x="2768363" y="3550524"/>
            <a:ext cx="1634100" cy="1017300"/>
          </a:xfrm>
          <a:prstGeom prst="rect">
            <a:avLst/>
          </a:prstGeom>
          <a:noFill/>
          <a:ln>
            <a:noFill/>
          </a:ln>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2500">
                <a:solidFill>
                  <a:schemeClr val="lt1"/>
                </a:solidFill>
                <a:latin typeface="Helvetica Neue Light"/>
                <a:ea typeface="Helvetica Neue Light"/>
                <a:cs typeface="Helvetica Neue Light"/>
                <a:sym typeface="Helvetica Neue Light"/>
              </a:rPr>
              <a:t>&lt;$3</a:t>
            </a:r>
            <a:br>
              <a:rPr lang="en" sz="3200">
                <a:solidFill>
                  <a:schemeClr val="lt1"/>
                </a:solidFill>
                <a:latin typeface="Helvetica Neue Light"/>
                <a:ea typeface="Helvetica Neue Light"/>
                <a:cs typeface="Helvetica Neue Light"/>
                <a:sym typeface="Helvetica Neue Light"/>
              </a:rPr>
            </a:br>
            <a:br>
              <a:rPr lang="en" sz="800">
                <a:solidFill>
                  <a:schemeClr val="lt1"/>
                </a:solidFill>
                <a:latin typeface="Helvetica Neue Light"/>
                <a:ea typeface="Helvetica Neue Light"/>
                <a:cs typeface="Helvetica Neue Light"/>
                <a:sym typeface="Helvetica Neue Light"/>
              </a:rPr>
            </a:br>
            <a:r>
              <a:rPr lang="en" sz="800">
                <a:solidFill>
                  <a:schemeClr val="lt1"/>
                </a:solidFill>
                <a:latin typeface="Helvetica Neue Light"/>
                <a:ea typeface="Helvetica Neue Light"/>
                <a:cs typeface="Helvetica Neue Light"/>
                <a:sym typeface="Helvetica Neue Light"/>
              </a:rPr>
              <a:t>Current cost per visit, already below benchmark and expected to drop significantly after conversion window closes.</a:t>
            </a:r>
            <a:endParaRPr sz="100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0"/>
              </a:spcBef>
              <a:spcAft>
                <a:spcPts val="0"/>
              </a:spcAft>
              <a:buClr>
                <a:srgbClr val="000000"/>
              </a:buClr>
              <a:buSzPts val="1100"/>
              <a:buFont typeface="Arial"/>
              <a:buNone/>
            </a:pPr>
            <a:r>
              <a:t/>
            </a:r>
            <a:endParaRPr sz="800">
              <a:solidFill>
                <a:schemeClr val="lt1"/>
              </a:solidFill>
              <a:latin typeface="Helvetica Neue Light"/>
              <a:ea typeface="Helvetica Neue Light"/>
              <a:cs typeface="Helvetica Neue Light"/>
              <a:sym typeface="Helvetica Neue Light"/>
            </a:endParaRPr>
          </a:p>
        </p:txBody>
      </p:sp>
      <p:sp>
        <p:nvSpPr>
          <p:cNvPr id="118" name="Google Shape;118;p20"/>
          <p:cNvSpPr txBox="1"/>
          <p:nvPr/>
        </p:nvSpPr>
        <p:spPr>
          <a:xfrm>
            <a:off x="4768538" y="3538603"/>
            <a:ext cx="1634100" cy="1017300"/>
          </a:xfrm>
          <a:prstGeom prst="rect">
            <a:avLst/>
          </a:prstGeom>
          <a:noFill/>
          <a:ln>
            <a:noFill/>
          </a:ln>
        </p:spPr>
        <p:txBody>
          <a:bodyPr anchorCtr="0" anchor="t" bIns="0" lIns="0" spcFirstLastPara="1" rIns="0" wrap="square" tIns="0">
            <a:noAutofit/>
          </a:bodyPr>
          <a:lstStyle/>
          <a:p>
            <a:pPr indent="0" lvl="0" marL="0" rtl="0" algn="ctr">
              <a:spcBef>
                <a:spcPts val="1000"/>
              </a:spcBef>
              <a:spcAft>
                <a:spcPts val="0"/>
              </a:spcAft>
              <a:buNone/>
            </a:pPr>
            <a:r>
              <a:rPr lang="en" sz="2500">
                <a:solidFill>
                  <a:schemeClr val="lt1"/>
                </a:solidFill>
                <a:latin typeface="Helvetica Neue Light"/>
                <a:ea typeface="Helvetica Neue Light"/>
                <a:cs typeface="Helvetica Neue Light"/>
                <a:sym typeface="Helvetica Neue Light"/>
              </a:rPr>
              <a:t>1.13%</a:t>
            </a:r>
            <a:br>
              <a:rPr lang="en" sz="3200">
                <a:solidFill>
                  <a:schemeClr val="lt1"/>
                </a:solidFill>
                <a:latin typeface="Helvetica Neue Light"/>
                <a:ea typeface="Helvetica Neue Light"/>
                <a:cs typeface="Helvetica Neue Light"/>
                <a:sym typeface="Helvetica Neue Light"/>
              </a:rPr>
            </a:br>
            <a:br>
              <a:rPr lang="en" sz="800">
                <a:solidFill>
                  <a:schemeClr val="lt1"/>
                </a:solidFill>
                <a:latin typeface="Helvetica Neue Light"/>
                <a:ea typeface="Helvetica Neue Light"/>
                <a:cs typeface="Helvetica Neue Light"/>
                <a:sym typeface="Helvetica Neue Light"/>
              </a:rPr>
            </a:br>
            <a:r>
              <a:rPr lang="en" sz="800">
                <a:solidFill>
                  <a:schemeClr val="lt1"/>
                </a:solidFill>
                <a:latin typeface="Helvetica Neue Light"/>
                <a:ea typeface="Helvetica Neue Light"/>
                <a:cs typeface="Helvetica Neue Light"/>
                <a:sym typeface="Helvetica Neue Light"/>
              </a:rPr>
              <a:t>Visitation rate - signaling stronger in-store engagement from higher-intent fashion shoppers</a:t>
            </a:r>
            <a:endParaRPr b="1" sz="800">
              <a:solidFill>
                <a:schemeClr val="lt1"/>
              </a:solidFill>
              <a:latin typeface="Helvetica Neue"/>
              <a:ea typeface="Helvetica Neue"/>
              <a:cs typeface="Helvetica Neue"/>
              <a:sym typeface="Helvetica Neue"/>
            </a:endParaRPr>
          </a:p>
          <a:p>
            <a:pPr indent="0" lvl="0" marL="0" rtl="0" algn="ctr">
              <a:spcBef>
                <a:spcPts val="0"/>
              </a:spcBef>
              <a:spcAft>
                <a:spcPts val="0"/>
              </a:spcAft>
              <a:buNone/>
            </a:pPr>
            <a:r>
              <a:t/>
            </a:r>
            <a:endParaRPr sz="800">
              <a:solidFill>
                <a:schemeClr val="lt1"/>
              </a:solidFill>
              <a:latin typeface="Helvetica Neue Light"/>
              <a:ea typeface="Helvetica Neue Light"/>
              <a:cs typeface="Helvetica Neue Light"/>
              <a:sym typeface="Helvetica Neue Light"/>
            </a:endParaRPr>
          </a:p>
          <a:p>
            <a:pPr indent="0" lvl="0" marL="0" rtl="0" algn="ctr">
              <a:spcBef>
                <a:spcPts val="1000"/>
              </a:spcBef>
              <a:spcAft>
                <a:spcPts val="0"/>
              </a:spcAft>
              <a:buNone/>
            </a:pPr>
            <a:r>
              <a:t/>
            </a:r>
            <a:endParaRPr sz="2000">
              <a:solidFill>
                <a:schemeClr val="lt1"/>
              </a:solidFill>
              <a:latin typeface="Helvetica Neue Light"/>
              <a:ea typeface="Helvetica Neue Light"/>
              <a:cs typeface="Helvetica Neue Light"/>
              <a:sym typeface="Helvetica Neue Light"/>
            </a:endParaRPr>
          </a:p>
          <a:p>
            <a:pPr indent="0" lvl="0" marL="0" rtl="0" algn="ctr">
              <a:spcBef>
                <a:spcPts val="0"/>
              </a:spcBef>
              <a:spcAft>
                <a:spcPts val="0"/>
              </a:spcAft>
              <a:buNone/>
            </a:pPr>
            <a:r>
              <a:t/>
            </a:r>
            <a:endParaRPr sz="800">
              <a:solidFill>
                <a:schemeClr val="lt1"/>
              </a:solidFill>
              <a:latin typeface="Helvetica Neue Light"/>
              <a:ea typeface="Helvetica Neue Light"/>
              <a:cs typeface="Helvetica Neue Light"/>
              <a:sym typeface="Helvetica Neue Light"/>
            </a:endParaRPr>
          </a:p>
          <a:p>
            <a:pPr indent="0" lvl="0" marL="0" rtl="0" algn="l">
              <a:lnSpc>
                <a:spcPct val="125000"/>
              </a:lnSpc>
              <a:spcBef>
                <a:spcPts val="500"/>
              </a:spcBef>
              <a:spcAft>
                <a:spcPts val="0"/>
              </a:spcAft>
              <a:buNone/>
            </a:pPr>
            <a:r>
              <a:t/>
            </a:r>
            <a:endParaRPr sz="1000">
              <a:solidFill>
                <a:schemeClr val="lt1"/>
              </a:solidFill>
              <a:latin typeface="Helvetica Neue Light"/>
              <a:ea typeface="Helvetica Neue Light"/>
              <a:cs typeface="Helvetica Neue Light"/>
              <a:sym typeface="Helvetica Neue Light"/>
            </a:endParaRPr>
          </a:p>
        </p:txBody>
      </p:sp>
      <p:cxnSp>
        <p:nvCxnSpPr>
          <p:cNvPr id="119" name="Google Shape;119;p20"/>
          <p:cNvCxnSpPr/>
          <p:nvPr/>
        </p:nvCxnSpPr>
        <p:spPr>
          <a:xfrm>
            <a:off x="2711175" y="1830032"/>
            <a:ext cx="3705900" cy="0"/>
          </a:xfrm>
          <a:prstGeom prst="straightConnector1">
            <a:avLst/>
          </a:prstGeom>
          <a:noFill/>
          <a:ln cap="flat" cmpd="sng" w="9525">
            <a:solidFill>
              <a:schemeClr val="dk2"/>
            </a:solidFill>
            <a:prstDash val="solid"/>
            <a:round/>
            <a:headEnd len="med" w="med" type="none"/>
            <a:tailEnd len="med" w="med" type="none"/>
          </a:ln>
        </p:spPr>
      </p:cxnSp>
      <p:sp>
        <p:nvSpPr>
          <p:cNvPr id="120" name="Google Shape;120;p20"/>
          <p:cNvSpPr txBox="1"/>
          <p:nvPr/>
        </p:nvSpPr>
        <p:spPr>
          <a:xfrm>
            <a:off x="305200" y="385925"/>
            <a:ext cx="72354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7CFBD1"/>
                </a:solidFill>
                <a:latin typeface="Helvetica Neue Light"/>
                <a:ea typeface="Helvetica Neue Light"/>
                <a:cs typeface="Helvetica Neue Light"/>
                <a:sym typeface="Helvetica Neue Light"/>
              </a:rPr>
              <a:t>Validated Within the EssilorLuxottica Portfolio</a:t>
            </a:r>
            <a:endParaRPr sz="2800">
              <a:solidFill>
                <a:srgbClr val="7CFBD1"/>
              </a:solidFill>
              <a:latin typeface="Helvetica Neue Light"/>
              <a:ea typeface="Helvetica Neue Light"/>
              <a:cs typeface="Helvetica Neue Light"/>
              <a:sym typeface="Helvetica Neue Light"/>
            </a:endParaRPr>
          </a:p>
        </p:txBody>
      </p:sp>
      <p:pic>
        <p:nvPicPr>
          <p:cNvPr id="121" name="Google Shape;121;p20"/>
          <p:cNvPicPr preferRelativeResize="0"/>
          <p:nvPr/>
        </p:nvPicPr>
        <p:blipFill>
          <a:blip r:embed="rId4">
            <a:alphaModFix/>
          </a:blip>
          <a:stretch>
            <a:fillRect/>
          </a:stretch>
        </p:blipFill>
        <p:spPr>
          <a:xfrm>
            <a:off x="5923469" y="1256775"/>
            <a:ext cx="572480" cy="1408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1"/>
          <p:cNvSpPr/>
          <p:nvPr/>
        </p:nvSpPr>
        <p:spPr>
          <a:xfrm>
            <a:off x="5124375" y="209100"/>
            <a:ext cx="3873300" cy="4725300"/>
          </a:xfrm>
          <a:prstGeom prst="roundRect">
            <a:avLst>
              <a:gd fmla="val 3125" name="adj"/>
            </a:avLst>
          </a:prstGeom>
          <a:noFill/>
          <a:ln cap="flat" cmpd="sng" w="9525">
            <a:solidFill>
              <a:srgbClr val="7CFBD1"/>
            </a:solidFill>
            <a:prstDash val="solid"/>
            <a:round/>
            <a:headEnd len="sm" w="sm" type="none"/>
            <a:tailEnd len="sm" w="sm" type="none"/>
          </a:ln>
          <a:effectLst>
            <a:outerShdw blurRad="57150" rotWithShape="0" algn="bl" dir="5400000" dist="19050">
              <a:srgbClr val="7CFBD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21"/>
          <p:cNvSpPr txBox="1"/>
          <p:nvPr/>
        </p:nvSpPr>
        <p:spPr>
          <a:xfrm>
            <a:off x="5561025" y="3849850"/>
            <a:ext cx="3000000" cy="823500"/>
          </a:xfrm>
          <a:prstGeom prst="rect">
            <a:avLst/>
          </a:prstGeom>
          <a:noFill/>
          <a:ln>
            <a:noFill/>
          </a:ln>
        </p:spPr>
        <p:txBody>
          <a:bodyPr anchorCtr="0" anchor="t" bIns="91425" lIns="0" spcFirstLastPara="1" rIns="0" wrap="square" tIns="91425">
            <a:spAutoFit/>
          </a:bodyPr>
          <a:lstStyle/>
          <a:p>
            <a:pPr indent="0" lvl="0" marL="0" rtl="0" algn="ctr">
              <a:lnSpc>
                <a:spcPct val="125000"/>
              </a:lnSpc>
              <a:spcBef>
                <a:spcPts val="0"/>
              </a:spcBef>
              <a:spcAft>
                <a:spcPts val="0"/>
              </a:spcAft>
              <a:buNone/>
            </a:pPr>
            <a:r>
              <a:rPr b="1" i="1" lang="en" sz="900">
                <a:solidFill>
                  <a:schemeClr val="lt1"/>
                </a:solidFill>
                <a:latin typeface="Helvetica Neue"/>
                <a:ea typeface="Helvetica Neue"/>
                <a:cs typeface="Helvetica Neue"/>
                <a:sym typeface="Helvetica Neue"/>
              </a:rPr>
              <a:t>Inclusion/Exclusion Lists Supported!</a:t>
            </a:r>
            <a:endParaRPr b="1" i="1" sz="900">
              <a:solidFill>
                <a:schemeClr val="lt1"/>
              </a:solidFill>
              <a:latin typeface="Helvetica Neue"/>
              <a:ea typeface="Helvetica Neue"/>
              <a:cs typeface="Helvetica Neue"/>
              <a:sym typeface="Helvetica Neue"/>
            </a:endParaRPr>
          </a:p>
          <a:p>
            <a:pPr indent="0" lvl="0" marL="0" rtl="0" algn="ctr">
              <a:lnSpc>
                <a:spcPct val="125000"/>
              </a:lnSpc>
              <a:spcBef>
                <a:spcPts val="600"/>
              </a:spcBef>
              <a:spcAft>
                <a:spcPts val="0"/>
              </a:spcAft>
              <a:buNone/>
            </a:pPr>
            <a:r>
              <a:rPr b="1" i="1" lang="en" sz="900">
                <a:solidFill>
                  <a:schemeClr val="lt1"/>
                </a:solidFill>
                <a:latin typeface="Helvetica Neue"/>
                <a:ea typeface="Helvetica Neue"/>
                <a:cs typeface="Helvetica Neue"/>
                <a:sym typeface="Helvetica Neue"/>
              </a:rPr>
              <a:t>100% Transparency</a:t>
            </a:r>
            <a:endParaRPr b="1" i="1" sz="900">
              <a:solidFill>
                <a:schemeClr val="lt1"/>
              </a:solidFill>
              <a:latin typeface="Helvetica Neue"/>
              <a:ea typeface="Helvetica Neue"/>
              <a:cs typeface="Helvetica Neue"/>
              <a:sym typeface="Helvetica Neue"/>
            </a:endParaRPr>
          </a:p>
          <a:p>
            <a:pPr indent="0" lvl="0" marL="0" rtl="0" algn="ctr">
              <a:lnSpc>
                <a:spcPct val="125000"/>
              </a:lnSpc>
              <a:spcBef>
                <a:spcPts val="600"/>
              </a:spcBef>
              <a:spcAft>
                <a:spcPts val="600"/>
              </a:spcAft>
              <a:buNone/>
            </a:pPr>
            <a:r>
              <a:rPr b="1" i="1" lang="en" sz="900">
                <a:solidFill>
                  <a:schemeClr val="lt1"/>
                </a:solidFill>
                <a:latin typeface="Helvetica Neue"/>
                <a:ea typeface="Helvetica Neue"/>
                <a:cs typeface="Helvetica Neue"/>
                <a:sym typeface="Helvetica Neue"/>
              </a:rPr>
              <a:t>Guaranteed Delivery Toward Ultra-Premium Publishers</a:t>
            </a:r>
            <a:endParaRPr b="1" i="1" sz="900">
              <a:solidFill>
                <a:schemeClr val="lt1"/>
              </a:solidFill>
              <a:latin typeface="Helvetica Neue"/>
              <a:ea typeface="Helvetica Neue"/>
              <a:cs typeface="Helvetica Neue"/>
              <a:sym typeface="Helvetica Neue"/>
            </a:endParaRPr>
          </a:p>
        </p:txBody>
      </p:sp>
      <p:sp>
        <p:nvSpPr>
          <p:cNvPr id="128" name="Google Shape;128;p21"/>
          <p:cNvSpPr txBox="1"/>
          <p:nvPr/>
        </p:nvSpPr>
        <p:spPr>
          <a:xfrm>
            <a:off x="5561025" y="668925"/>
            <a:ext cx="3000000" cy="4002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1000"/>
              </a:spcAft>
              <a:buNone/>
            </a:pPr>
            <a:r>
              <a:t/>
            </a:r>
            <a:endParaRPr>
              <a:solidFill>
                <a:schemeClr val="lt1"/>
              </a:solidFill>
            </a:endParaRPr>
          </a:p>
        </p:txBody>
      </p:sp>
      <p:sp>
        <p:nvSpPr>
          <p:cNvPr id="129" name="Google Shape;129;p21"/>
          <p:cNvSpPr txBox="1"/>
          <p:nvPr/>
        </p:nvSpPr>
        <p:spPr>
          <a:xfrm>
            <a:off x="5481375" y="488700"/>
            <a:ext cx="3159300" cy="459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700">
                <a:solidFill>
                  <a:schemeClr val="lt1"/>
                </a:solidFill>
                <a:latin typeface="Helvetica Neue Light"/>
                <a:ea typeface="Helvetica Neue Light"/>
                <a:cs typeface="Helvetica Neue Light"/>
                <a:sym typeface="Helvetica Neue Light"/>
              </a:rPr>
              <a:t>LensCrafters</a:t>
            </a:r>
            <a:r>
              <a:rPr lang="en" sz="1700">
                <a:solidFill>
                  <a:schemeClr val="lt1"/>
                </a:solidFill>
                <a:latin typeface="Helvetica Neue Light"/>
                <a:ea typeface="Helvetica Neue Light"/>
                <a:cs typeface="Helvetica Neue Light"/>
                <a:sym typeface="Helvetica Neue Light"/>
              </a:rPr>
              <a:t> Inventory Mix</a:t>
            </a:r>
            <a:endParaRPr sz="1700">
              <a:solidFill>
                <a:schemeClr val="lt1"/>
              </a:solidFill>
              <a:latin typeface="Helvetica Neue Light"/>
              <a:ea typeface="Helvetica Neue Light"/>
              <a:cs typeface="Helvetica Neue Light"/>
              <a:sym typeface="Helvetica Neue Light"/>
            </a:endParaRPr>
          </a:p>
          <a:p>
            <a:pPr indent="0" lvl="0" marL="0" rtl="0" algn="ctr">
              <a:spcBef>
                <a:spcPts val="500"/>
              </a:spcBef>
              <a:spcAft>
                <a:spcPts val="0"/>
              </a:spcAft>
              <a:buNone/>
            </a:pPr>
            <a:r>
              <a:rPr lang="en" sz="1300">
                <a:solidFill>
                  <a:schemeClr val="lt1"/>
                </a:solidFill>
                <a:latin typeface="Helvetica Neue Light"/>
                <a:ea typeface="Helvetica Neue Light"/>
                <a:cs typeface="Helvetica Neue Light"/>
                <a:sym typeface="Helvetica Neue Light"/>
              </a:rPr>
              <a:t>Informed by Pulse Platform Intelligence</a:t>
            </a:r>
            <a:endParaRPr sz="1300">
              <a:solidFill>
                <a:schemeClr val="lt1"/>
              </a:solidFill>
              <a:latin typeface="Helvetica Neue Light"/>
              <a:ea typeface="Helvetica Neue Light"/>
              <a:cs typeface="Helvetica Neue Light"/>
              <a:sym typeface="Helvetica Neue Light"/>
            </a:endParaRPr>
          </a:p>
        </p:txBody>
      </p:sp>
      <p:sp>
        <p:nvSpPr>
          <p:cNvPr id="130" name="Google Shape;130;p21"/>
          <p:cNvSpPr txBox="1"/>
          <p:nvPr/>
        </p:nvSpPr>
        <p:spPr>
          <a:xfrm>
            <a:off x="356175" y="1121300"/>
            <a:ext cx="4471200" cy="1020000"/>
          </a:xfrm>
          <a:prstGeom prst="rect">
            <a:avLst/>
          </a:prstGeom>
          <a:noFill/>
          <a:ln>
            <a:noFill/>
          </a:ln>
        </p:spPr>
        <p:txBody>
          <a:bodyPr anchorCtr="0" anchor="t" bIns="91425" lIns="0" spcFirstLastPara="1" rIns="91425" wrap="square" tIns="91425">
            <a:noAutofit/>
          </a:bodyPr>
          <a:lstStyle/>
          <a:p>
            <a:pPr indent="0" lvl="0" marL="0" rtl="0" algn="l">
              <a:lnSpc>
                <a:spcPct val="115000"/>
              </a:lnSpc>
              <a:spcBef>
                <a:spcPts val="0"/>
              </a:spcBef>
              <a:spcAft>
                <a:spcPts val="0"/>
              </a:spcAft>
              <a:buNone/>
            </a:pPr>
            <a:r>
              <a:rPr lang="en" sz="1100">
                <a:solidFill>
                  <a:srgbClr val="7CFBD1"/>
                </a:solidFill>
                <a:latin typeface="Helvetica Neue"/>
                <a:ea typeface="Helvetica Neue"/>
                <a:cs typeface="Helvetica Neue"/>
                <a:sym typeface="Helvetica Neue"/>
              </a:rPr>
              <a:t>Audience Precision</a:t>
            </a:r>
            <a:endParaRPr sz="1100">
              <a:solidFill>
                <a:srgbClr val="7CFBD1"/>
              </a:solidFill>
              <a:latin typeface="Helvetica Neue"/>
              <a:ea typeface="Helvetica Neue"/>
              <a:cs typeface="Helvetica Neue"/>
              <a:sym typeface="Helvetica Neue"/>
            </a:endParaRPr>
          </a:p>
          <a:p>
            <a:pPr indent="0" lvl="0" marL="0" rtl="0" algn="l">
              <a:lnSpc>
                <a:spcPct val="115000"/>
              </a:lnSpc>
              <a:spcBef>
                <a:spcPts val="1000"/>
              </a:spcBef>
              <a:spcAft>
                <a:spcPts val="500"/>
              </a:spcAft>
              <a:buNone/>
            </a:pPr>
            <a:r>
              <a:rPr lang="en" sz="900">
                <a:solidFill>
                  <a:schemeClr val="lt1"/>
                </a:solidFill>
                <a:latin typeface="Helvetica Neue"/>
                <a:ea typeface="Helvetica Neue"/>
                <a:cs typeface="Helvetica Neue"/>
                <a:sym typeface="Helvetica Neue"/>
              </a:rPr>
              <a:t>LensCrafters’ creative speaks to three distinct audiences. PurePlay separates Complete Experiencers, Smart Fashion Shoppers, and Pragmatic Buyers in real time—directing each creative spot into CTV environments aligned with trust, style, or value mindset to maximize impact.</a:t>
            </a:r>
            <a:endParaRPr sz="900">
              <a:solidFill>
                <a:schemeClr val="lt1"/>
              </a:solidFill>
              <a:latin typeface="Helvetica Neue"/>
              <a:ea typeface="Helvetica Neue"/>
              <a:cs typeface="Helvetica Neue"/>
              <a:sym typeface="Helvetica Neue"/>
            </a:endParaRPr>
          </a:p>
        </p:txBody>
      </p:sp>
      <p:sp>
        <p:nvSpPr>
          <p:cNvPr id="131" name="Google Shape;131;p21"/>
          <p:cNvSpPr txBox="1"/>
          <p:nvPr/>
        </p:nvSpPr>
        <p:spPr>
          <a:xfrm>
            <a:off x="356175" y="2380900"/>
            <a:ext cx="4471200" cy="10200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 sz="1100">
                <a:solidFill>
                  <a:srgbClr val="7CFBD1"/>
                </a:solidFill>
                <a:latin typeface="Helvetica Neue"/>
                <a:ea typeface="Helvetica Neue"/>
                <a:cs typeface="Helvetica Neue"/>
                <a:sym typeface="Helvetica Neue"/>
              </a:rPr>
              <a:t>Creative Signal Activation</a:t>
            </a:r>
            <a:endParaRPr sz="1100">
              <a:solidFill>
                <a:srgbClr val="7CFBD1"/>
              </a:solidFill>
              <a:latin typeface="Helvetica Neue"/>
              <a:ea typeface="Helvetica Neue"/>
              <a:cs typeface="Helvetica Neue"/>
              <a:sym typeface="Helvetica Neue"/>
            </a:endParaRPr>
          </a:p>
          <a:p>
            <a:pPr indent="0" lvl="0" marL="0" rtl="0" algn="l">
              <a:lnSpc>
                <a:spcPct val="125000"/>
              </a:lnSpc>
              <a:spcBef>
                <a:spcPts val="1000"/>
              </a:spcBef>
              <a:spcAft>
                <a:spcPts val="500"/>
              </a:spcAft>
              <a:buNone/>
            </a:pPr>
            <a:r>
              <a:rPr lang="en" sz="900">
                <a:solidFill>
                  <a:schemeClr val="lt1"/>
                </a:solidFill>
                <a:latin typeface="Helvetica Neue"/>
                <a:ea typeface="Helvetica Neue"/>
                <a:cs typeface="Helvetica Neue"/>
                <a:sym typeface="Helvetica Neue"/>
              </a:rPr>
              <a:t>LensCrafters’ testimonial-led creative signals credibility and life excellence. PurePlay aligns those signals with high-attention, premium CTV placements—amplifying memorability and reinforcing LensCrafters’ authority without relying on urgency or promotions.</a:t>
            </a:r>
            <a:endParaRPr sz="900">
              <a:solidFill>
                <a:schemeClr val="lt1"/>
              </a:solidFill>
              <a:latin typeface="Helvetica Neue"/>
              <a:ea typeface="Helvetica Neue"/>
              <a:cs typeface="Helvetica Neue"/>
              <a:sym typeface="Helvetica Neue"/>
            </a:endParaRPr>
          </a:p>
        </p:txBody>
      </p:sp>
      <p:sp>
        <p:nvSpPr>
          <p:cNvPr id="132" name="Google Shape;132;p21"/>
          <p:cNvSpPr txBox="1"/>
          <p:nvPr/>
        </p:nvSpPr>
        <p:spPr>
          <a:xfrm>
            <a:off x="356175" y="3640500"/>
            <a:ext cx="4471200" cy="942900"/>
          </a:xfrm>
          <a:prstGeom prst="rect">
            <a:avLst/>
          </a:prstGeom>
          <a:noFill/>
          <a:ln>
            <a:noFill/>
          </a:ln>
        </p:spPr>
        <p:txBody>
          <a:bodyPr anchorCtr="0" anchor="t" bIns="91425" lIns="0" spcFirstLastPara="1" rIns="91425" wrap="square" tIns="91425">
            <a:noAutofit/>
          </a:bodyPr>
          <a:lstStyle/>
          <a:p>
            <a:pPr indent="0" lvl="0" marL="0" rtl="0" algn="l">
              <a:spcBef>
                <a:spcPts val="0"/>
              </a:spcBef>
              <a:spcAft>
                <a:spcPts val="0"/>
              </a:spcAft>
              <a:buNone/>
            </a:pPr>
            <a:r>
              <a:rPr lang="en" sz="1100">
                <a:solidFill>
                  <a:srgbClr val="7CFBD1"/>
                </a:solidFill>
                <a:latin typeface="Helvetica Neue"/>
                <a:ea typeface="Helvetica Neue"/>
                <a:cs typeface="Helvetica Neue"/>
                <a:sym typeface="Helvetica Neue"/>
              </a:rPr>
              <a:t>Market Calibration</a:t>
            </a:r>
            <a:endParaRPr sz="1100">
              <a:solidFill>
                <a:srgbClr val="7CFBD1"/>
              </a:solidFill>
              <a:latin typeface="Helvetica Neue"/>
              <a:ea typeface="Helvetica Neue"/>
              <a:cs typeface="Helvetica Neue"/>
              <a:sym typeface="Helvetica Neue"/>
            </a:endParaRPr>
          </a:p>
          <a:p>
            <a:pPr indent="0" lvl="0" marL="0" rtl="0" algn="l">
              <a:lnSpc>
                <a:spcPct val="125000"/>
              </a:lnSpc>
              <a:spcBef>
                <a:spcPts val="1000"/>
              </a:spcBef>
              <a:spcAft>
                <a:spcPts val="500"/>
              </a:spcAft>
              <a:buNone/>
            </a:pPr>
            <a:r>
              <a:rPr lang="en" sz="900">
                <a:solidFill>
                  <a:schemeClr val="lt1"/>
                </a:solidFill>
                <a:latin typeface="Helvetica Neue"/>
                <a:ea typeface="Helvetica Neue"/>
                <a:cs typeface="Helvetica Neue"/>
                <a:sym typeface="Helvetica Neue"/>
              </a:rPr>
              <a:t>PurePlay calibrates media weight by DMA to reflect store density, demand, and competition—reinforcing LensCrafters in priority markets while efficiently reallocating spend to winnable regions to drive incremental foot traffic.</a:t>
            </a:r>
            <a:endParaRPr sz="900">
              <a:solidFill>
                <a:schemeClr val="lt1"/>
              </a:solidFill>
              <a:latin typeface="Helvetica Neue"/>
              <a:ea typeface="Helvetica Neue"/>
              <a:cs typeface="Helvetica Neue"/>
              <a:sym typeface="Helvetica Neue"/>
            </a:endParaRPr>
          </a:p>
        </p:txBody>
      </p:sp>
      <p:sp>
        <p:nvSpPr>
          <p:cNvPr id="133" name="Google Shape;133;p21"/>
          <p:cNvSpPr txBox="1"/>
          <p:nvPr/>
        </p:nvSpPr>
        <p:spPr>
          <a:xfrm>
            <a:off x="356175" y="466025"/>
            <a:ext cx="56364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chemeClr val="lt1"/>
                </a:solidFill>
                <a:latin typeface="Helvetica Neue Light"/>
                <a:ea typeface="Helvetica Neue Light"/>
                <a:cs typeface="Helvetica Neue Light"/>
                <a:sym typeface="Helvetica Neue Light"/>
              </a:rPr>
              <a:t>PurePlay Activation Solution</a:t>
            </a:r>
            <a:endParaRPr sz="2800">
              <a:solidFill>
                <a:schemeClr val="lt1"/>
              </a:solidFill>
              <a:latin typeface="Helvetica Neue Light"/>
              <a:ea typeface="Helvetica Neue Light"/>
              <a:cs typeface="Helvetica Neue Light"/>
              <a:sym typeface="Helvetica Neue Light"/>
            </a:endParaRPr>
          </a:p>
        </p:txBody>
      </p:sp>
      <p:pic>
        <p:nvPicPr>
          <p:cNvPr descr="Hulu - Wikipedia" id="134" name="Google Shape;134;p21"/>
          <p:cNvPicPr preferRelativeResize="0"/>
          <p:nvPr/>
        </p:nvPicPr>
        <p:blipFill>
          <a:blip r:embed="rId3">
            <a:alphaModFix/>
          </a:blip>
          <a:stretch>
            <a:fillRect/>
          </a:stretch>
        </p:blipFill>
        <p:spPr>
          <a:xfrm>
            <a:off x="7373835" y="1422728"/>
            <a:ext cx="1116881" cy="369945"/>
          </a:xfrm>
          <a:prstGeom prst="rect">
            <a:avLst/>
          </a:prstGeom>
          <a:noFill/>
          <a:ln>
            <a:noFill/>
          </a:ln>
        </p:spPr>
      </p:pic>
      <p:pic>
        <p:nvPicPr>
          <p:cNvPr descr="Disney+ Logo 2024 | Disney Plus Press" id="135" name="Google Shape;135;p21"/>
          <p:cNvPicPr preferRelativeResize="0"/>
          <p:nvPr/>
        </p:nvPicPr>
        <p:blipFill>
          <a:blip r:embed="rId4">
            <a:alphaModFix/>
          </a:blip>
          <a:stretch>
            <a:fillRect/>
          </a:stretch>
        </p:blipFill>
        <p:spPr>
          <a:xfrm>
            <a:off x="7845630" y="2095438"/>
            <a:ext cx="891322" cy="501354"/>
          </a:xfrm>
          <a:prstGeom prst="rect">
            <a:avLst/>
          </a:prstGeom>
          <a:noFill/>
          <a:ln>
            <a:noFill/>
          </a:ln>
        </p:spPr>
      </p:pic>
      <p:pic>
        <p:nvPicPr>
          <p:cNvPr descr="File:Roku logo.svg" id="136" name="Google Shape;136;p21"/>
          <p:cNvPicPr preferRelativeResize="0"/>
          <p:nvPr/>
        </p:nvPicPr>
        <p:blipFill>
          <a:blip r:embed="rId5">
            <a:alphaModFix/>
          </a:blip>
          <a:stretch>
            <a:fillRect/>
          </a:stretch>
        </p:blipFill>
        <p:spPr>
          <a:xfrm>
            <a:off x="5433143" y="2204087"/>
            <a:ext cx="912658" cy="284056"/>
          </a:xfrm>
          <a:prstGeom prst="rect">
            <a:avLst/>
          </a:prstGeom>
          <a:noFill/>
          <a:ln>
            <a:noFill/>
          </a:ln>
        </p:spPr>
      </p:pic>
      <p:pic>
        <p:nvPicPr>
          <p:cNvPr descr="Download HBO Max Logo in SVG Vector or PNG File Format ..." id="137" name="Google Shape;137;p21"/>
          <p:cNvPicPr preferRelativeResize="0"/>
          <p:nvPr/>
        </p:nvPicPr>
        <p:blipFill rotWithShape="1">
          <a:blip r:embed="rId6">
            <a:alphaModFix/>
          </a:blip>
          <a:srcRect b="21145" l="0" r="0" t="20651"/>
          <a:stretch/>
        </p:blipFill>
        <p:spPr>
          <a:xfrm>
            <a:off x="5392960" y="1248071"/>
            <a:ext cx="1997067" cy="773775"/>
          </a:xfrm>
          <a:prstGeom prst="rect">
            <a:avLst/>
          </a:prstGeom>
          <a:noFill/>
          <a:ln>
            <a:noFill/>
          </a:ln>
        </p:spPr>
      </p:pic>
      <p:pic>
        <p:nvPicPr>
          <p:cNvPr descr="File:Paramount+ logo.svg - Wikipedia" id="138" name="Google Shape;138;p21"/>
          <p:cNvPicPr preferRelativeResize="0"/>
          <p:nvPr/>
        </p:nvPicPr>
        <p:blipFill>
          <a:blip r:embed="rId7">
            <a:alphaModFix/>
          </a:blip>
          <a:stretch>
            <a:fillRect/>
          </a:stretch>
        </p:blipFill>
        <p:spPr>
          <a:xfrm>
            <a:off x="6492830" y="2204077"/>
            <a:ext cx="1239410" cy="284075"/>
          </a:xfrm>
          <a:prstGeom prst="rect">
            <a:avLst/>
          </a:prstGeom>
          <a:noFill/>
          <a:ln>
            <a:noFill/>
          </a:ln>
        </p:spPr>
      </p:pic>
      <p:pic>
        <p:nvPicPr>
          <p:cNvPr descr="File:Amazon Fire TV logo (New).png - Wikimedia Commons" id="139" name="Google Shape;139;p21"/>
          <p:cNvPicPr preferRelativeResize="0"/>
          <p:nvPr/>
        </p:nvPicPr>
        <p:blipFill>
          <a:blip r:embed="rId8">
            <a:alphaModFix/>
          </a:blip>
          <a:stretch>
            <a:fillRect/>
          </a:stretch>
        </p:blipFill>
        <p:spPr>
          <a:xfrm>
            <a:off x="6739224" y="2899562"/>
            <a:ext cx="688082" cy="369950"/>
          </a:xfrm>
          <a:prstGeom prst="rect">
            <a:avLst/>
          </a:prstGeom>
          <a:noFill/>
          <a:ln>
            <a:noFill/>
          </a:ln>
        </p:spPr>
      </p:pic>
      <p:pic>
        <p:nvPicPr>
          <p:cNvPr id="140" name="Google Shape;140;p21"/>
          <p:cNvPicPr preferRelativeResize="0"/>
          <p:nvPr/>
        </p:nvPicPr>
        <p:blipFill>
          <a:blip r:embed="rId9">
            <a:alphaModFix/>
          </a:blip>
          <a:stretch>
            <a:fillRect/>
          </a:stretch>
        </p:blipFill>
        <p:spPr>
          <a:xfrm>
            <a:off x="7820723" y="2899563"/>
            <a:ext cx="845021" cy="369950"/>
          </a:xfrm>
          <a:prstGeom prst="rect">
            <a:avLst/>
          </a:prstGeom>
          <a:noFill/>
          <a:ln>
            <a:noFill/>
          </a:ln>
        </p:spPr>
      </p:pic>
      <p:pic>
        <p:nvPicPr>
          <p:cNvPr id="141" name="Google Shape;141;p21"/>
          <p:cNvPicPr preferRelativeResize="0"/>
          <p:nvPr/>
        </p:nvPicPr>
        <p:blipFill>
          <a:blip r:embed="rId10">
            <a:alphaModFix/>
          </a:blip>
          <a:stretch>
            <a:fillRect/>
          </a:stretch>
        </p:blipFill>
        <p:spPr>
          <a:xfrm>
            <a:off x="5657725" y="2723588"/>
            <a:ext cx="688075" cy="7219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5" name="Shape 145"/>
        <p:cNvGrpSpPr/>
        <p:nvPr/>
      </p:nvGrpSpPr>
      <p:grpSpPr>
        <a:xfrm>
          <a:off x="0" y="0"/>
          <a:ext cx="0" cy="0"/>
          <a:chOff x="0" y="0"/>
          <a:chExt cx="0" cy="0"/>
        </a:xfrm>
      </p:grpSpPr>
      <p:sp>
        <p:nvSpPr>
          <p:cNvPr id="146" name="Google Shape;146;p22"/>
          <p:cNvSpPr txBox="1"/>
          <p:nvPr/>
        </p:nvSpPr>
        <p:spPr>
          <a:xfrm>
            <a:off x="371150" y="378200"/>
            <a:ext cx="69486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3200">
                <a:solidFill>
                  <a:schemeClr val="lt1"/>
                </a:solidFill>
                <a:latin typeface="Helvetica Neue Light"/>
                <a:ea typeface="Helvetica Neue Light"/>
                <a:cs typeface="Helvetica Neue Light"/>
                <a:sym typeface="Helvetica Neue Light"/>
              </a:rPr>
              <a:t>Designed for Coexistence</a:t>
            </a:r>
            <a:endParaRPr b="1" sz="3200">
              <a:solidFill>
                <a:srgbClr val="7CFBD1"/>
              </a:solidFill>
              <a:latin typeface="Helvetica Neue"/>
              <a:ea typeface="Helvetica Neue"/>
              <a:cs typeface="Helvetica Neue"/>
              <a:sym typeface="Helvetica Neue"/>
            </a:endParaRPr>
          </a:p>
        </p:txBody>
      </p:sp>
      <p:sp>
        <p:nvSpPr>
          <p:cNvPr id="147" name="Google Shape;147;p22"/>
          <p:cNvSpPr txBox="1"/>
          <p:nvPr/>
        </p:nvSpPr>
        <p:spPr>
          <a:xfrm>
            <a:off x="371150" y="941978"/>
            <a:ext cx="78588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i="1" lang="en">
                <a:solidFill>
                  <a:srgbClr val="00D9A6"/>
                </a:solidFill>
              </a:rPr>
              <a:t>A controlled, measurable test that complements the existing Trade Desk workflow.</a:t>
            </a:r>
            <a:endParaRPr i="1">
              <a:solidFill>
                <a:srgbClr val="00D9A6"/>
              </a:solidFill>
            </a:endParaRPr>
          </a:p>
          <a:p>
            <a:pPr indent="0" lvl="0" marL="0" rtl="0" algn="l">
              <a:spcBef>
                <a:spcPts val="0"/>
              </a:spcBef>
              <a:spcAft>
                <a:spcPts val="0"/>
              </a:spcAft>
              <a:buNone/>
            </a:pPr>
            <a:r>
              <a:t/>
            </a:r>
            <a:endParaRPr i="1">
              <a:solidFill>
                <a:schemeClr val="lt1"/>
              </a:solidFill>
              <a:latin typeface="Helvetica Neue"/>
              <a:ea typeface="Helvetica Neue"/>
              <a:cs typeface="Helvetica Neue"/>
              <a:sym typeface="Helvetica Neue"/>
            </a:endParaRPr>
          </a:p>
        </p:txBody>
      </p:sp>
      <p:sp>
        <p:nvSpPr>
          <p:cNvPr id="148" name="Google Shape;148;p22"/>
          <p:cNvSpPr/>
          <p:nvPr/>
        </p:nvSpPr>
        <p:spPr>
          <a:xfrm flipH="1">
            <a:off x="977225" y="1590325"/>
            <a:ext cx="3511500" cy="1399500"/>
          </a:xfrm>
          <a:prstGeom prst="rect">
            <a:avLst/>
          </a:prstGeom>
          <a:noFill/>
          <a:ln cap="flat" cmpd="sng" w="9525">
            <a:solidFill>
              <a:srgbClr val="7CFBD1"/>
            </a:solidFill>
            <a:prstDash val="solid"/>
            <a:round/>
            <a:headEnd len="sm" w="sm" type="none"/>
            <a:tailEnd len="sm" w="sm" type="none"/>
          </a:ln>
          <a:effectLst>
            <a:outerShdw blurRad="57150" rotWithShape="0" algn="bl" dir="5400000" dist="19050">
              <a:srgbClr val="0A81EE">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7CFBD1"/>
                </a:solidFill>
                <a:latin typeface="Helvetica Neue"/>
                <a:ea typeface="Helvetica Neue"/>
                <a:cs typeface="Helvetica Neue"/>
                <a:sym typeface="Helvetica Neue"/>
              </a:rPr>
              <a:t>STRUCTURE &amp; GUARDRAILS</a:t>
            </a:r>
            <a:endParaRPr b="1" sz="1200">
              <a:solidFill>
                <a:srgbClr val="7CFBD1"/>
              </a:solidFill>
              <a:latin typeface="Helvetica Neue"/>
              <a:ea typeface="Helvetica Neue"/>
              <a:cs typeface="Helvetica Neue"/>
              <a:sym typeface="Helvetica Neue"/>
            </a:endParaRPr>
          </a:p>
          <a:p>
            <a:pPr indent="0" lvl="0" marL="0" rtl="0" algn="l">
              <a:spcBef>
                <a:spcPts val="250"/>
              </a:spcBef>
              <a:spcAft>
                <a:spcPts val="0"/>
              </a:spcAft>
              <a:buNone/>
            </a:pPr>
            <a:r>
              <a:t/>
            </a:r>
            <a:endParaRPr b="1" sz="400">
              <a:solidFill>
                <a:srgbClr val="7CFBD1"/>
              </a:solidFill>
              <a:latin typeface="Helvetica Neue"/>
              <a:ea typeface="Helvetica Neue"/>
              <a:cs typeface="Helvetica Neue"/>
              <a:sym typeface="Helvetica Neue"/>
            </a:endParaRPr>
          </a:p>
          <a:p>
            <a:pPr indent="0" lvl="0" marL="0" rtl="0" algn="l">
              <a:lnSpc>
                <a:spcPct val="125000"/>
              </a:lnSpc>
              <a:spcBef>
                <a:spcPts val="250"/>
              </a:spcBef>
              <a:spcAft>
                <a:spcPts val="500"/>
              </a:spcAft>
              <a:buNone/>
            </a:pPr>
            <a:r>
              <a:rPr lang="en" sz="1000">
                <a:solidFill>
                  <a:srgbClr val="FFFFFF"/>
                </a:solidFill>
                <a:latin typeface="Helvetica Neue"/>
                <a:ea typeface="Helvetica Neue"/>
                <a:cs typeface="Helvetica Neue"/>
                <a:sym typeface="Helvetica Neue"/>
              </a:rPr>
              <a:t>Defined flight (4/5–7/5), budget ($200K), KPIs (CPV via Cuebiq), and inventory — all confirmed upfront. PurePlay runs as complementary activation, not a replacement</a:t>
            </a:r>
            <a:r>
              <a:rPr lang="en" sz="1000">
                <a:solidFill>
                  <a:srgbClr val="B8BCC8"/>
                </a:solidFill>
              </a:rPr>
              <a:t>.</a:t>
            </a:r>
            <a:endParaRPr sz="1000">
              <a:solidFill>
                <a:srgbClr val="FFFFFF"/>
              </a:solidFill>
              <a:latin typeface="Helvetica Neue"/>
              <a:ea typeface="Helvetica Neue"/>
              <a:cs typeface="Helvetica Neue"/>
              <a:sym typeface="Helvetica Neue"/>
            </a:endParaRPr>
          </a:p>
        </p:txBody>
      </p:sp>
      <p:sp>
        <p:nvSpPr>
          <p:cNvPr id="149" name="Google Shape;149;p22"/>
          <p:cNvSpPr/>
          <p:nvPr/>
        </p:nvSpPr>
        <p:spPr>
          <a:xfrm flipH="1">
            <a:off x="4866525" y="1590325"/>
            <a:ext cx="3511500" cy="1418100"/>
          </a:xfrm>
          <a:prstGeom prst="rect">
            <a:avLst/>
          </a:prstGeom>
          <a:noFill/>
          <a:ln cap="flat" cmpd="sng" w="9525">
            <a:solidFill>
              <a:srgbClr val="7CFBD1"/>
            </a:solidFill>
            <a:prstDash val="solid"/>
            <a:round/>
            <a:headEnd len="sm" w="sm" type="none"/>
            <a:tailEnd len="sm" w="sm" type="none"/>
          </a:ln>
          <a:effectLst>
            <a:outerShdw blurRad="57150" rotWithShape="0" algn="bl" dir="5400000" dist="19050">
              <a:srgbClr val="0A81EE">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7CFBD1"/>
                </a:solidFill>
                <a:latin typeface="Helvetica Neue"/>
                <a:ea typeface="Helvetica Neue"/>
                <a:cs typeface="Helvetica Neue"/>
                <a:sym typeface="Helvetica Neue"/>
              </a:rPr>
              <a:t>SUPPRESSION</a:t>
            </a:r>
            <a:r>
              <a:rPr b="1" lang="en" sz="1200">
                <a:solidFill>
                  <a:srgbClr val="7CFBD1"/>
                </a:solidFill>
                <a:latin typeface="Helvetica Neue"/>
                <a:ea typeface="Helvetica Neue"/>
                <a:cs typeface="Helvetica Neue"/>
                <a:sym typeface="Helvetica Neue"/>
              </a:rPr>
              <a:t> &amp; ALIGNMENT</a:t>
            </a:r>
            <a:endParaRPr b="1" sz="1200">
              <a:solidFill>
                <a:srgbClr val="7CFBD1"/>
              </a:solidFill>
              <a:latin typeface="Helvetica Neue"/>
              <a:ea typeface="Helvetica Neue"/>
              <a:cs typeface="Helvetica Neue"/>
              <a:sym typeface="Helvetica Neue"/>
            </a:endParaRPr>
          </a:p>
          <a:p>
            <a:pPr indent="0" lvl="0" marL="0" rtl="0" algn="l">
              <a:spcBef>
                <a:spcPts val="250"/>
              </a:spcBef>
              <a:spcAft>
                <a:spcPts val="0"/>
              </a:spcAft>
              <a:buNone/>
            </a:pPr>
            <a:r>
              <a:t/>
            </a:r>
            <a:endParaRPr b="1" sz="700">
              <a:solidFill>
                <a:srgbClr val="7CFBD1"/>
              </a:solidFill>
              <a:latin typeface="Helvetica Neue"/>
              <a:ea typeface="Helvetica Neue"/>
              <a:cs typeface="Helvetica Neue"/>
              <a:sym typeface="Helvetica Neue"/>
            </a:endParaRPr>
          </a:p>
          <a:p>
            <a:pPr indent="0" lvl="0" marL="0" rtl="0" algn="l">
              <a:lnSpc>
                <a:spcPct val="125000"/>
              </a:lnSpc>
              <a:spcBef>
                <a:spcPts val="250"/>
              </a:spcBef>
              <a:spcAft>
                <a:spcPts val="0"/>
              </a:spcAft>
              <a:buNone/>
            </a:pPr>
            <a:r>
              <a:rPr lang="en" sz="1000">
                <a:solidFill>
                  <a:srgbClr val="FFFFFF"/>
                </a:solidFill>
                <a:latin typeface="Helvetica Neue"/>
                <a:ea typeface="Helvetica Neue"/>
                <a:cs typeface="Helvetica Neue"/>
                <a:sym typeface="Helvetica Neue"/>
              </a:rPr>
              <a:t>Bi-directional audience suppression pixels eliminate household duplication. Three publisher alignment options: mutual ownership, blacklist exchange, or full transparency.</a:t>
            </a:r>
            <a:endParaRPr sz="1000">
              <a:solidFill>
                <a:srgbClr val="B8BCC8"/>
              </a:solidFill>
            </a:endParaRPr>
          </a:p>
          <a:p>
            <a:pPr indent="0" lvl="0" marL="0" rtl="0" algn="l">
              <a:lnSpc>
                <a:spcPct val="125000"/>
              </a:lnSpc>
              <a:spcBef>
                <a:spcPts val="500"/>
              </a:spcBef>
              <a:spcAft>
                <a:spcPts val="500"/>
              </a:spcAft>
              <a:buNone/>
            </a:pPr>
            <a:r>
              <a:t/>
            </a:r>
            <a:endParaRPr sz="900">
              <a:solidFill>
                <a:srgbClr val="B8BCC8"/>
              </a:solidFill>
            </a:endParaRPr>
          </a:p>
        </p:txBody>
      </p:sp>
      <p:sp>
        <p:nvSpPr>
          <p:cNvPr id="150" name="Google Shape;150;p22"/>
          <p:cNvSpPr/>
          <p:nvPr/>
        </p:nvSpPr>
        <p:spPr>
          <a:xfrm flipH="1">
            <a:off x="977225" y="3220375"/>
            <a:ext cx="3511500" cy="1476600"/>
          </a:xfrm>
          <a:prstGeom prst="rect">
            <a:avLst/>
          </a:prstGeom>
          <a:noFill/>
          <a:ln cap="flat" cmpd="sng" w="9525">
            <a:solidFill>
              <a:srgbClr val="7CFBD1"/>
            </a:solidFill>
            <a:prstDash val="solid"/>
            <a:round/>
            <a:headEnd len="sm" w="sm" type="none"/>
            <a:tailEnd len="sm" w="sm" type="none"/>
          </a:ln>
          <a:effectLst>
            <a:outerShdw blurRad="57150" rotWithShape="0" algn="bl" dir="5400000" dist="19050">
              <a:srgbClr val="0A81EE">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7CFBD1"/>
                </a:solidFill>
                <a:latin typeface="Helvetica Neue"/>
                <a:ea typeface="Helvetica Neue"/>
                <a:cs typeface="Helvetica Neue"/>
                <a:sym typeface="Helvetica Neue"/>
              </a:rPr>
              <a:t>MEASUREMENT DIFFERENTIATION</a:t>
            </a:r>
            <a:endParaRPr b="1" sz="1200">
              <a:solidFill>
                <a:srgbClr val="7CFBD1"/>
              </a:solidFill>
              <a:latin typeface="Helvetica Neue"/>
              <a:ea typeface="Helvetica Neue"/>
              <a:cs typeface="Helvetica Neue"/>
              <a:sym typeface="Helvetica Neue"/>
            </a:endParaRPr>
          </a:p>
          <a:p>
            <a:pPr indent="0" lvl="0" marL="0" rtl="0" algn="l">
              <a:spcBef>
                <a:spcPts val="250"/>
              </a:spcBef>
              <a:spcAft>
                <a:spcPts val="0"/>
              </a:spcAft>
              <a:buNone/>
            </a:pPr>
            <a:r>
              <a:t/>
            </a:r>
            <a:endParaRPr b="1" sz="700">
              <a:solidFill>
                <a:srgbClr val="7CFBD1"/>
              </a:solidFill>
              <a:latin typeface="Helvetica Neue"/>
              <a:ea typeface="Helvetica Neue"/>
              <a:cs typeface="Helvetica Neue"/>
              <a:sym typeface="Helvetica Neue"/>
            </a:endParaRPr>
          </a:p>
          <a:p>
            <a:pPr indent="0" lvl="0" marL="0" rtl="0" algn="l">
              <a:lnSpc>
                <a:spcPct val="125000"/>
              </a:lnSpc>
              <a:spcBef>
                <a:spcPts val="250"/>
              </a:spcBef>
              <a:spcAft>
                <a:spcPts val="0"/>
              </a:spcAft>
              <a:buNone/>
            </a:pPr>
            <a:r>
              <a:rPr lang="en" sz="1000">
                <a:solidFill>
                  <a:srgbClr val="FFFFFF"/>
                </a:solidFill>
                <a:latin typeface="Helvetica Neue"/>
                <a:ea typeface="Helvetica Neue"/>
                <a:cs typeface="Helvetica Neue"/>
                <a:sym typeface="Helvetica Neue"/>
              </a:rPr>
              <a:t>PurePlay layers Cuebiq visitation data with creative intelligence and competitive SOV to influence bid logic and creative weighting — the approach that drove SGH's 17% beat</a:t>
            </a:r>
            <a:r>
              <a:rPr lang="en" sz="1000">
                <a:solidFill>
                  <a:srgbClr val="B8BCC8"/>
                </a:solidFill>
              </a:rPr>
              <a:t>.</a:t>
            </a:r>
            <a:endParaRPr sz="1000">
              <a:solidFill>
                <a:srgbClr val="B8BCC8"/>
              </a:solidFill>
            </a:endParaRPr>
          </a:p>
          <a:p>
            <a:pPr indent="0" lvl="0" marL="0" rtl="0" algn="l">
              <a:lnSpc>
                <a:spcPct val="125000"/>
              </a:lnSpc>
              <a:spcBef>
                <a:spcPts val="500"/>
              </a:spcBef>
              <a:spcAft>
                <a:spcPts val="500"/>
              </a:spcAft>
              <a:buNone/>
            </a:pPr>
            <a:r>
              <a:t/>
            </a:r>
            <a:endParaRPr sz="900">
              <a:solidFill>
                <a:srgbClr val="FFFFFF"/>
              </a:solidFill>
              <a:latin typeface="Helvetica Neue"/>
              <a:ea typeface="Helvetica Neue"/>
              <a:cs typeface="Helvetica Neue"/>
              <a:sym typeface="Helvetica Neue"/>
            </a:endParaRPr>
          </a:p>
        </p:txBody>
      </p:sp>
      <p:sp>
        <p:nvSpPr>
          <p:cNvPr id="151" name="Google Shape;151;p22"/>
          <p:cNvSpPr/>
          <p:nvPr/>
        </p:nvSpPr>
        <p:spPr>
          <a:xfrm flipH="1">
            <a:off x="4866525" y="3220375"/>
            <a:ext cx="3511500" cy="1476600"/>
          </a:xfrm>
          <a:prstGeom prst="rect">
            <a:avLst/>
          </a:prstGeom>
          <a:noFill/>
          <a:ln cap="flat" cmpd="sng" w="9525">
            <a:solidFill>
              <a:srgbClr val="7CFBD1"/>
            </a:solidFill>
            <a:prstDash val="solid"/>
            <a:round/>
            <a:headEnd len="sm" w="sm" type="none"/>
            <a:tailEnd len="sm" w="sm" type="none"/>
          </a:ln>
          <a:effectLst>
            <a:outerShdw blurRad="57150" rotWithShape="0" algn="bl" dir="5400000" dist="19050">
              <a:srgbClr val="0A81EE">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7CFBD1"/>
                </a:solidFill>
                <a:latin typeface="Helvetica Neue"/>
                <a:ea typeface="Helvetica Neue"/>
                <a:cs typeface="Helvetica Neue"/>
                <a:sym typeface="Helvetica Neue"/>
              </a:rPr>
              <a:t>SELF-SERVICE ROADMAP</a:t>
            </a:r>
            <a:endParaRPr b="1" sz="1200">
              <a:solidFill>
                <a:srgbClr val="7CFBD1"/>
              </a:solidFill>
              <a:latin typeface="Helvetica Neue"/>
              <a:ea typeface="Helvetica Neue"/>
              <a:cs typeface="Helvetica Neue"/>
              <a:sym typeface="Helvetica Neue"/>
            </a:endParaRPr>
          </a:p>
          <a:p>
            <a:pPr indent="0" lvl="0" marL="0" rtl="0" algn="l">
              <a:spcBef>
                <a:spcPts val="250"/>
              </a:spcBef>
              <a:spcAft>
                <a:spcPts val="0"/>
              </a:spcAft>
              <a:buNone/>
            </a:pPr>
            <a:r>
              <a:t/>
            </a:r>
            <a:endParaRPr b="1" sz="700">
              <a:solidFill>
                <a:srgbClr val="7CFBD1"/>
              </a:solidFill>
              <a:latin typeface="Helvetica Neue"/>
              <a:ea typeface="Helvetica Neue"/>
              <a:cs typeface="Helvetica Neue"/>
              <a:sym typeface="Helvetica Neue"/>
            </a:endParaRPr>
          </a:p>
          <a:p>
            <a:pPr indent="0" lvl="0" marL="0" rtl="0" algn="l">
              <a:lnSpc>
                <a:spcPct val="125000"/>
              </a:lnSpc>
              <a:spcBef>
                <a:spcPts val="250"/>
              </a:spcBef>
              <a:spcAft>
                <a:spcPts val="0"/>
              </a:spcAft>
              <a:buNone/>
            </a:pPr>
            <a:r>
              <a:rPr lang="en" sz="1000">
                <a:solidFill>
                  <a:srgbClr val="FFFFFF"/>
                </a:solidFill>
                <a:latin typeface="Helvetica Neue"/>
                <a:ea typeface="Helvetica Neue"/>
                <a:cs typeface="Helvetica Neue"/>
                <a:sym typeface="Helvetica Neue"/>
              </a:rPr>
              <a:t>Host Enrichment integrations with OpenX and Magnite connect PurePlay intelligence at the SSP curation layer within TTD. Target: late 2H 2026. Managed service is the test; self-service is the endgame.</a:t>
            </a:r>
            <a:endParaRPr sz="1000">
              <a:solidFill>
                <a:srgbClr val="FFFFFF"/>
              </a:solidFill>
              <a:latin typeface="Helvetica Neue"/>
              <a:ea typeface="Helvetica Neue"/>
              <a:cs typeface="Helvetica Neue"/>
              <a:sym typeface="Helvetica Neue"/>
            </a:endParaRPr>
          </a:p>
          <a:p>
            <a:pPr indent="0" lvl="0" marL="0" rtl="0" algn="l">
              <a:lnSpc>
                <a:spcPct val="125000"/>
              </a:lnSpc>
              <a:spcBef>
                <a:spcPts val="500"/>
              </a:spcBef>
              <a:spcAft>
                <a:spcPts val="500"/>
              </a:spcAft>
              <a:buNone/>
            </a:pPr>
            <a:r>
              <a:t/>
            </a:r>
            <a:endParaRPr sz="900">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